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9" r:id="rId1"/>
  </p:sldMasterIdLst>
  <p:sldIdLst>
    <p:sldId id="256" r:id="rId2"/>
    <p:sldId id="259" r:id="rId3"/>
    <p:sldId id="257" r:id="rId4"/>
    <p:sldId id="261" r:id="rId5"/>
    <p:sldId id="264" r:id="rId6"/>
    <p:sldId id="260" r:id="rId7"/>
    <p:sldId id="262" r:id="rId8"/>
    <p:sldId id="263" r:id="rId9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Barbora Pšenicová" initials="BP" lastIdx="8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86" d="100"/>
          <a:sy n="86" d="100"/>
        </p:scale>
        <p:origin x="514" y="67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9CFE3A0-4819-4FD0-B6F0-2C40CE522B8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6F109DF6-4770-4AE4-B0A1-AC4BFC23EF5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0667D41F-FB86-4254-A0A2-C02837CFCB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6/16/2020</a:t>
            </a:fld>
            <a:endParaRPr lang="en-US" dirty="0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4EB1FF81-67CF-4AF7-959D-8ECFAE05EF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A950ED82-46C0-4A2D-BE7F-340F20069B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033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1FC5E45C-A824-45C5-96B5-E56423B7D4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7DE4BEC3-6F38-44AC-8761-E958708F24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73BCCD77-98FC-4581-9CC1-CB08DB8A74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6/16/2020</a:t>
            </a:fld>
            <a:endParaRPr lang="en-US" dirty="0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166D1BA9-ED22-4B1F-9135-AD47BFB2A4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F518B072-711E-4174-B0FE-F23137DA06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46489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>
            <a:extLst>
              <a:ext uri="{FF2B5EF4-FFF2-40B4-BE49-F238E27FC236}">
                <a16:creationId xmlns:a16="http://schemas.microsoft.com/office/drawing/2014/main" id="{A8360CA2-97B9-494C-9CBD-46A6C965EE5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32839128-959C-4BE1-8E8B-E329F22E97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684D16A7-DDD3-4C35-ACFB-05D40C1DA7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6/16/2020</a:t>
            </a:fld>
            <a:endParaRPr lang="en-US" dirty="0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4013119F-3EEC-419D-BBCE-8CAED82B19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319D9CB1-6F05-438B-9108-F043292F6E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595537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2" name="Content Placeholder 2"/>
          <p:cNvSpPr>
            <a:spLocks noGrp="1"/>
          </p:cNvSpPr>
          <p:nvPr>
            <p:ph sz="quarter" idx="13"/>
          </p:nvPr>
        </p:nvSpPr>
        <p:spPr>
          <a:xfrm>
            <a:off x="913774" y="2367092"/>
            <a:ext cx="10363826" cy="3424107"/>
          </a:xfrm>
        </p:spPr>
        <p:txBody>
          <a:bodyPr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414295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1_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"/>
          <p:cNvSpPr>
            <a:spLocks noGrp="1"/>
          </p:cNvSpPr>
          <p:nvPr>
            <p:ph type="title"/>
          </p:nvPr>
        </p:nvSpPr>
        <p:spPr>
          <a:xfrm>
            <a:off x="913775" y="618517"/>
            <a:ext cx="10364451" cy="1596177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2" name="Content Placeholder 2"/>
          <p:cNvSpPr>
            <a:spLocks noGrp="1"/>
          </p:cNvSpPr>
          <p:nvPr>
            <p:ph sz="quarter" idx="13"/>
          </p:nvPr>
        </p:nvSpPr>
        <p:spPr>
          <a:xfrm>
            <a:off x="913774" y="2367092"/>
            <a:ext cx="5106026" cy="3424107"/>
          </a:xfrm>
        </p:spPr>
        <p:txBody>
          <a:bodyPr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13" name="Content Placeholder 3"/>
          <p:cNvSpPr>
            <a:spLocks noGrp="1"/>
          </p:cNvSpPr>
          <p:nvPr>
            <p:ph sz="quarter" idx="14"/>
          </p:nvPr>
        </p:nvSpPr>
        <p:spPr>
          <a:xfrm>
            <a:off x="6172200" y="2367092"/>
            <a:ext cx="5105400" cy="3424107"/>
          </a:xfrm>
        </p:spPr>
        <p:txBody>
          <a:bodyPr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6/16/2020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5112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2D22CFE-8D29-49D0-83EE-83C99FCA6C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B9BC3007-15E8-41A1-AED1-EF16AEFA17E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84AF3AB5-2AF8-4A4F-ACF6-40E34243C4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6/16/2020</a:t>
            </a:fld>
            <a:endParaRPr lang="en-US" dirty="0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AF16C6F6-53DF-4389-8E82-06460B734C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7238DCA4-2C02-41CD-81BA-5D0F56884F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6114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CFCDFC40-2263-4326-A23E-EE33414EAF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8DCEFC1B-CBD9-4424-9A97-EFF76E270E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047B1C5E-9EFF-4C94-9DC5-9E5F03AB70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6/16/2020</a:t>
            </a:fld>
            <a:endParaRPr lang="en-US" dirty="0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42E5268F-FA4C-436F-B7EE-6EE85679A7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10B3BE16-78CB-4BDF-B352-DA93023FD7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88011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80D44B29-A172-43C9-9C4C-36C1A1CBE4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BA9EE293-1276-4143-B343-0653BCCA50A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FCBA201A-6AFF-43A4-8C08-B16E9723034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CE154D41-4FD7-44C1-AFBA-71DA9C6E98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6/16/2020</a:t>
            </a:fld>
            <a:endParaRPr lang="en-US" dirty="0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6989E333-7B71-4F3B-8EA9-053FF7709F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F303BDB4-4B94-4F0D-9EFD-F7A9A7A5B9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09171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AD1680B-55C7-4040-B398-549958B753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5BFEF075-5403-44EF-B7EF-C23142DFF2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F8590DF6-0F75-45AA-B1A6-2478699CEC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text 4">
            <a:extLst>
              <a:ext uri="{FF2B5EF4-FFF2-40B4-BE49-F238E27FC236}">
                <a16:creationId xmlns:a16="http://schemas.microsoft.com/office/drawing/2014/main" id="{45244E7F-B805-4375-A1FC-CE38FA49B61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6" name="Zástupný obsah 5">
            <a:extLst>
              <a:ext uri="{FF2B5EF4-FFF2-40B4-BE49-F238E27FC236}">
                <a16:creationId xmlns:a16="http://schemas.microsoft.com/office/drawing/2014/main" id="{9E322883-82BA-4246-B85B-FF2B1621BB7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7" name="Zástupný symbol pro datum 6">
            <a:extLst>
              <a:ext uri="{FF2B5EF4-FFF2-40B4-BE49-F238E27FC236}">
                <a16:creationId xmlns:a16="http://schemas.microsoft.com/office/drawing/2014/main" id="{D363FB40-F3B2-401C-8E2F-9B06A84AB8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6/16/2020</a:t>
            </a:fld>
            <a:endParaRPr lang="en-US" dirty="0"/>
          </a:p>
        </p:txBody>
      </p:sp>
      <p:sp>
        <p:nvSpPr>
          <p:cNvPr id="8" name="Zástupný symbol pro zápatí 7">
            <a:extLst>
              <a:ext uri="{FF2B5EF4-FFF2-40B4-BE49-F238E27FC236}">
                <a16:creationId xmlns:a16="http://schemas.microsoft.com/office/drawing/2014/main" id="{B37E4F2E-C5B0-4655-A917-151C842C39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Zástupný symbol pro číslo snímku 8">
            <a:extLst>
              <a:ext uri="{FF2B5EF4-FFF2-40B4-BE49-F238E27FC236}">
                <a16:creationId xmlns:a16="http://schemas.microsoft.com/office/drawing/2014/main" id="{29A55413-50A0-473D-9D72-3776DED593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55271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D60B584-6535-473C-B8F9-0BBA7DCA5B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datum 2">
            <a:extLst>
              <a:ext uri="{FF2B5EF4-FFF2-40B4-BE49-F238E27FC236}">
                <a16:creationId xmlns:a16="http://schemas.microsoft.com/office/drawing/2014/main" id="{A711CAA4-B2F9-4012-82FE-E4302B8301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6/16/2020</a:t>
            </a:fld>
            <a:endParaRPr lang="en-US" dirty="0"/>
          </a:p>
        </p:txBody>
      </p:sp>
      <p:sp>
        <p:nvSpPr>
          <p:cNvPr id="4" name="Zástupný symbol pro zápatí 3">
            <a:extLst>
              <a:ext uri="{FF2B5EF4-FFF2-40B4-BE49-F238E27FC236}">
                <a16:creationId xmlns:a16="http://schemas.microsoft.com/office/drawing/2014/main" id="{3539AC80-0290-4A44-A0CA-13EB62B9F8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FB83F6BC-BCD9-4D87-9B63-09EC144391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49122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>
            <a:extLst>
              <a:ext uri="{FF2B5EF4-FFF2-40B4-BE49-F238E27FC236}">
                <a16:creationId xmlns:a16="http://schemas.microsoft.com/office/drawing/2014/main" id="{7EB4A2CF-C3AB-41A6-BB24-18E9CB5633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6/16/2020</a:t>
            </a:fld>
            <a:endParaRPr lang="en-US" dirty="0"/>
          </a:p>
        </p:txBody>
      </p:sp>
      <p:sp>
        <p:nvSpPr>
          <p:cNvPr id="3" name="Zástupný symbol pro zápatí 2">
            <a:extLst>
              <a:ext uri="{FF2B5EF4-FFF2-40B4-BE49-F238E27FC236}">
                <a16:creationId xmlns:a16="http://schemas.microsoft.com/office/drawing/2014/main" id="{AAE75335-2E76-40CF-8478-F17E54CCC3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0F588CDE-8ED5-4F11-8358-D0C4BE9FB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250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CA61715C-88F9-4210-9852-E5FDB10784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720B7995-5A55-44AE-8AF5-28B6FFE6E35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925CB2E5-EB83-4380-80B7-46536EC8AE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780235A4-8B48-4284-AA2D-B17A2232A3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6/16/2020</a:t>
            </a:fld>
            <a:endParaRPr lang="en-US" dirty="0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69F722E7-BCA2-42A7-95A0-606C736736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C6201940-AC09-4065-9C37-231AC59C99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4527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DF31FFD-8A60-4CD9-B161-A0ED00E8DB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obrázku 2">
            <a:extLst>
              <a:ext uri="{FF2B5EF4-FFF2-40B4-BE49-F238E27FC236}">
                <a16:creationId xmlns:a16="http://schemas.microsoft.com/office/drawing/2014/main" id="{CF3A0DCE-C91B-4D8D-A19F-AB5DB2D3DAA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04E6D4E7-88FE-4BDC-9164-7D27E69993A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DBA46B20-D492-4741-85DC-9B6B038BC5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6/16/2020</a:t>
            </a:fld>
            <a:endParaRPr lang="en-US" dirty="0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A94AFFB1-07F2-405D-8A58-9105A5320D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6F773B18-E5A9-4B8F-99A1-D90DAABB11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32488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nadpis 1">
            <a:extLst>
              <a:ext uri="{FF2B5EF4-FFF2-40B4-BE49-F238E27FC236}">
                <a16:creationId xmlns:a16="http://schemas.microsoft.com/office/drawing/2014/main" id="{B57EB1DF-78B0-4E06-BAB8-F12D6A4E55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DC3174F5-0D2E-4260-9D71-2C4876A7329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E73E22DA-F705-420B-B4D8-6BF23BE770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6/16/2020</a:t>
            </a:fld>
            <a:endParaRPr lang="en-US" dirty="0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4369DE92-6279-4821-BFDC-2E73698F149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67A5D53D-0CC0-4995-8539-CEB44E12929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58807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  <p:sldLayoutId id="2147483682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751012" y="1300785"/>
            <a:ext cx="8689976" cy="1941179"/>
          </a:xfrm>
        </p:spPr>
        <p:txBody>
          <a:bodyPr/>
          <a:lstStyle/>
          <a:p>
            <a:r>
              <a:rPr lang="cs-CZ" dirty="0"/>
              <a:t>Eva Horáková-Piráti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/>
              <a:t>Praha 15.06.2020</a:t>
            </a:r>
          </a:p>
        </p:txBody>
      </p:sp>
    </p:spTree>
    <p:extLst>
      <p:ext uri="{BB962C8B-B14F-4D97-AF65-F5344CB8AC3E}">
        <p14:creationId xmlns:p14="http://schemas.microsoft.com/office/powerpoint/2010/main" val="13436476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title"/>
          </p:nvPr>
        </p:nvSpPr>
        <p:spPr>
          <a:xfrm>
            <a:off x="913775" y="1"/>
            <a:ext cx="10364451" cy="2214694"/>
          </a:xfrm>
        </p:spPr>
        <p:txBody>
          <a:bodyPr>
            <a:normAutofit/>
          </a:bodyPr>
          <a:lstStyle/>
          <a:p>
            <a:r>
              <a:rPr lang="cs-CZ" sz="3200" dirty="0"/>
              <a:t>Úmluva o POTLAČOVÁNÍ A ZRUŠENÍ OBCHODU S LIDMI A VYUŽIVÁNÍ PROSTITUCE DRUHÝCH OSOB </a:t>
            </a:r>
          </a:p>
        </p:txBody>
      </p:sp>
      <p:sp>
        <p:nvSpPr>
          <p:cNvPr id="10" name="Zástupný symbol pro obsah 9"/>
          <p:cNvSpPr>
            <a:spLocks noGrp="1"/>
          </p:cNvSpPr>
          <p:nvPr>
            <p:ph sz="quarter" idx="13"/>
          </p:nvPr>
        </p:nvSpPr>
        <p:spPr>
          <a:xfrm>
            <a:off x="913774" y="1970843"/>
            <a:ext cx="10363826" cy="4611189"/>
          </a:xfrm>
        </p:spPr>
        <p:txBody>
          <a:bodyPr>
            <a:normAutofit fontScale="55000" lnSpcReduction="20000"/>
          </a:bodyPr>
          <a:lstStyle/>
          <a:p>
            <a:pPr>
              <a:lnSpc>
                <a:spcPct val="160000"/>
              </a:lnSpc>
            </a:pPr>
            <a:r>
              <a:rPr lang="cs-CZ" dirty="0"/>
              <a:t>Úmluvu sjednalo Valné shromáždění Organizace spojených národů </a:t>
            </a:r>
            <a:r>
              <a:rPr lang="cs-CZ" dirty="0">
                <a:solidFill>
                  <a:srgbClr val="FF0000"/>
                </a:solidFill>
              </a:rPr>
              <a:t>dne 2. prosince 1949, tzv. Newyorkská úmluva</a:t>
            </a:r>
          </a:p>
          <a:p>
            <a:pPr marL="0" indent="0">
              <a:lnSpc>
                <a:spcPct val="160000"/>
              </a:lnSpc>
              <a:buNone/>
            </a:pPr>
            <a:endParaRPr lang="cs-CZ" dirty="0"/>
          </a:p>
          <a:p>
            <a:pPr>
              <a:lnSpc>
                <a:spcPct val="160000"/>
              </a:lnSpc>
            </a:pPr>
            <a:r>
              <a:rPr lang="cs-CZ" dirty="0"/>
              <a:t>Podle článku 24 Úmluva vstoupila </a:t>
            </a:r>
            <a:r>
              <a:rPr lang="cs-CZ" dirty="0">
                <a:solidFill>
                  <a:srgbClr val="FF0000"/>
                </a:solidFill>
              </a:rPr>
              <a:t>v platnost </a:t>
            </a:r>
            <a:r>
              <a:rPr lang="cs-CZ" dirty="0"/>
              <a:t>dnem </a:t>
            </a:r>
            <a:r>
              <a:rPr lang="cs-CZ" dirty="0">
                <a:solidFill>
                  <a:srgbClr val="FF0000"/>
                </a:solidFill>
              </a:rPr>
              <a:t>25. července 1951</a:t>
            </a:r>
            <a:endParaRPr lang="cs-CZ" dirty="0"/>
          </a:p>
          <a:p>
            <a:pPr marL="0" indent="0">
              <a:lnSpc>
                <a:spcPct val="160000"/>
              </a:lnSpc>
              <a:buNone/>
            </a:pPr>
            <a:endParaRPr lang="cs-CZ" dirty="0"/>
          </a:p>
          <a:p>
            <a:pPr>
              <a:lnSpc>
                <a:spcPct val="160000"/>
              </a:lnSpc>
            </a:pPr>
            <a:r>
              <a:rPr lang="cs-CZ" dirty="0"/>
              <a:t>Československo Úmluv podepsalo </a:t>
            </a:r>
            <a:r>
              <a:rPr lang="cs-CZ" dirty="0">
                <a:solidFill>
                  <a:srgbClr val="FF0000"/>
                </a:solidFill>
              </a:rPr>
              <a:t>14. března 1950, </a:t>
            </a:r>
            <a:r>
              <a:rPr lang="pl-PL" dirty="0"/>
              <a:t>od března roku 1958 (resp. od 1. 1. 1993 Česká republika)</a:t>
            </a:r>
            <a:endParaRPr lang="cs-CZ" dirty="0"/>
          </a:p>
          <a:p>
            <a:pPr marL="0" indent="0">
              <a:lnSpc>
                <a:spcPct val="160000"/>
              </a:lnSpc>
              <a:buNone/>
            </a:pPr>
            <a:endParaRPr lang="cs-CZ" dirty="0"/>
          </a:p>
          <a:p>
            <a:pPr>
              <a:lnSpc>
                <a:spcPct val="160000"/>
              </a:lnSpc>
            </a:pPr>
            <a:r>
              <a:rPr lang="cs-CZ" dirty="0">
                <a:solidFill>
                  <a:srgbClr val="FF0000"/>
                </a:solidFill>
              </a:rPr>
              <a:t>Preambule, 28 článků, závěrečný protokol</a:t>
            </a:r>
          </a:p>
          <a:p>
            <a:pPr marL="0" indent="0">
              <a:lnSpc>
                <a:spcPct val="160000"/>
              </a:lnSpc>
              <a:buNone/>
            </a:pPr>
            <a:endParaRPr lang="cs-CZ" dirty="0">
              <a:solidFill>
                <a:srgbClr val="FF0000"/>
              </a:solidFill>
            </a:endParaRPr>
          </a:p>
          <a:p>
            <a:pPr>
              <a:lnSpc>
                <a:spcPct val="160000"/>
              </a:lnSpc>
            </a:pPr>
            <a:r>
              <a:rPr lang="cs-CZ" dirty="0"/>
              <a:t>Celkem ji ratifikovalo nebo k ní přistoupilo </a:t>
            </a:r>
            <a:r>
              <a:rPr lang="cs-CZ" dirty="0">
                <a:solidFill>
                  <a:srgbClr val="FF0000"/>
                </a:solidFill>
              </a:rPr>
              <a:t>77 států</a:t>
            </a:r>
          </a:p>
        </p:txBody>
      </p:sp>
    </p:spTree>
    <p:extLst>
      <p:ext uri="{BB962C8B-B14F-4D97-AF65-F5344CB8AC3E}">
        <p14:creationId xmlns:p14="http://schemas.microsoft.com/office/powerpoint/2010/main" val="34365616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1935" y="618518"/>
            <a:ext cx="11086690" cy="979624"/>
          </a:xfrm>
        </p:spPr>
        <p:txBody>
          <a:bodyPr>
            <a:normAutofit fontScale="90000"/>
          </a:bodyPr>
          <a:lstStyle/>
          <a:p>
            <a:r>
              <a:rPr lang="cs-CZ" dirty="0"/>
              <a:t>Co je na Úmluvě o POTLAČOVÁNÍ A ZRUŠENÍ OBCHODU S LIDMI A VYUŽIVÁNÍ PROSTITUCE DRUHÝCH OSOB tak kontroverzního?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3"/>
          </p:nvPr>
        </p:nvSpPr>
        <p:spPr>
          <a:xfrm>
            <a:off x="443344" y="2299317"/>
            <a:ext cx="4849091" cy="4376690"/>
          </a:xfrm>
        </p:spPr>
        <p:txBody>
          <a:bodyPr>
            <a:normAutofit lnSpcReduction="10000"/>
          </a:bodyPr>
          <a:lstStyle/>
          <a:p>
            <a:r>
              <a:rPr lang="cs-CZ" dirty="0">
                <a:solidFill>
                  <a:srgbClr val="FF0000"/>
                </a:solidFill>
              </a:rPr>
              <a:t>popírá nejen prostituci nucenou, ale i prostituci dobrovolnou</a:t>
            </a:r>
            <a:r>
              <a:rPr lang="cs-CZ" dirty="0"/>
              <a:t>, která se v řadě států naopak připouští prostřednictvím pravidel, která poskytování těchto služeb regulují. </a:t>
            </a:r>
          </a:p>
          <a:p>
            <a:r>
              <a:rPr lang="cs-CZ" dirty="0"/>
              <a:t>zavázala smluvní státy </a:t>
            </a:r>
            <a:r>
              <a:rPr lang="cs-CZ" dirty="0">
                <a:solidFill>
                  <a:srgbClr val="FF0000"/>
                </a:solidFill>
              </a:rPr>
              <a:t>k přijetí opatření směřujících k vymýcení prostituce a obchodování s lidmi</a:t>
            </a:r>
          </a:p>
          <a:p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quarter" idx="14"/>
          </p:nvPr>
        </p:nvSpPr>
        <p:spPr>
          <a:xfrm>
            <a:off x="5805996" y="2388093"/>
            <a:ext cx="5471604" cy="4287914"/>
          </a:xfrm>
        </p:spPr>
        <p:txBody>
          <a:bodyPr>
            <a:normAutofit/>
          </a:bodyPr>
          <a:lstStyle/>
          <a:p>
            <a:r>
              <a:rPr lang="cs-CZ" dirty="0"/>
              <a:t>k dosažení tohoto cíle Úmluva zavázala smluvní státy ke </a:t>
            </a:r>
            <a:r>
              <a:rPr lang="cs-CZ" dirty="0">
                <a:solidFill>
                  <a:srgbClr val="FF0000"/>
                </a:solidFill>
              </a:rPr>
              <a:t>změně či zrušení každého platného zákona, nařízení nebo administrativního postupu </a:t>
            </a:r>
          </a:p>
          <a:p>
            <a:r>
              <a:rPr lang="cs-CZ" dirty="0"/>
              <a:t>zavazuje státy </a:t>
            </a:r>
            <a:r>
              <a:rPr lang="cs-CZ" dirty="0">
                <a:solidFill>
                  <a:srgbClr val="FF0000"/>
                </a:solidFill>
              </a:rPr>
              <a:t>trestat jednání bezprostředně související s prostitucí </a:t>
            </a:r>
            <a:r>
              <a:rPr lang="cs-CZ" dirty="0"/>
              <a:t>a obchodem s lidmi.</a:t>
            </a:r>
          </a:p>
        </p:txBody>
      </p:sp>
    </p:spTree>
    <p:extLst>
      <p:ext uri="{BB962C8B-B14F-4D97-AF65-F5344CB8AC3E}">
        <p14:creationId xmlns:p14="http://schemas.microsoft.com/office/powerpoint/2010/main" val="27802650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Nadpis 1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/>
              <a:t>Úmluva o POTLAČOVÁNÍ A ZRUŠENÍ OBCHODU S LIDMI A VYUŽIVÁNÍ PROSTITUCE DRUHÝCH OSOB </a:t>
            </a:r>
          </a:p>
        </p:txBody>
      </p:sp>
      <p:sp>
        <p:nvSpPr>
          <p:cNvPr id="10" name="Zástupný symbol pro obsah 9"/>
          <p:cNvSpPr>
            <a:spLocks noGrp="1"/>
          </p:cNvSpPr>
          <p:nvPr>
            <p:ph sz="half" idx="1"/>
          </p:nvPr>
        </p:nvSpPr>
        <p:spPr>
          <a:xfrm>
            <a:off x="838200" y="2253647"/>
            <a:ext cx="4603812" cy="4351338"/>
          </a:xfrm>
        </p:spPr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cs-CZ" sz="4400" dirty="0">
                <a:solidFill>
                  <a:srgbClr val="FF0000"/>
                </a:solidFill>
              </a:rPr>
              <a:t>Článek 1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cs-CZ" sz="4400" dirty="0"/>
              <a:t>Smluvní strany této Úmluvy se zavazují, že budou </a:t>
            </a:r>
            <a:r>
              <a:rPr lang="cs-CZ" sz="4400" dirty="0">
                <a:solidFill>
                  <a:srgbClr val="FF0000"/>
                </a:solidFill>
              </a:rPr>
              <a:t>trestat každého, kdo, aby vyhověl chlípnosti jiného</a:t>
            </a:r>
            <a:br>
              <a:rPr lang="cs-CZ" sz="4400" dirty="0"/>
            </a:br>
            <a:r>
              <a:rPr lang="cs-CZ" sz="4400" dirty="0"/>
              <a:t>1. </a:t>
            </a:r>
            <a:r>
              <a:rPr lang="cs-CZ" sz="4400" dirty="0">
                <a:solidFill>
                  <a:srgbClr val="FF0000"/>
                </a:solidFill>
              </a:rPr>
              <a:t>obstará, svádí nebo odvádí za účelem prostituce jinou osobu</a:t>
            </a:r>
            <a:r>
              <a:rPr lang="cs-CZ" sz="4400" dirty="0"/>
              <a:t>, a to i  s jejím souhlasem;</a:t>
            </a:r>
            <a:br>
              <a:rPr lang="cs-CZ" sz="4400" dirty="0"/>
            </a:br>
            <a:r>
              <a:rPr lang="cs-CZ" sz="4400" dirty="0"/>
              <a:t>2. využívá prostituce jiné osoby, a to i s jejím souhlasem.</a:t>
            </a:r>
          </a:p>
          <a:p>
            <a:pPr marL="0" indent="0">
              <a:lnSpc>
                <a:spcPct val="120000"/>
              </a:lnSpc>
              <a:buNone/>
            </a:pPr>
            <a:endParaRPr lang="cs-CZ" sz="4800" dirty="0"/>
          </a:p>
          <a:p>
            <a:endParaRPr lang="cs-CZ" dirty="0"/>
          </a:p>
        </p:txBody>
      </p:sp>
      <p:sp>
        <p:nvSpPr>
          <p:cNvPr id="2" name="Zástupný obsah 1">
            <a:extLst>
              <a:ext uri="{FF2B5EF4-FFF2-40B4-BE49-F238E27FC236}">
                <a16:creationId xmlns:a16="http://schemas.microsoft.com/office/drawing/2014/main" id="{DC81CF2B-24DD-47D9-B307-0FD8101CCD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2388093"/>
            <a:ext cx="5181600" cy="3788870"/>
          </a:xfrm>
        </p:spPr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cs-CZ" sz="4400" dirty="0">
                <a:solidFill>
                  <a:srgbClr val="FF0000"/>
                </a:solidFill>
              </a:rPr>
              <a:t>Článek 2</a:t>
            </a:r>
            <a:endParaRPr lang="cs-CZ" sz="4400" dirty="0"/>
          </a:p>
          <a:p>
            <a:pPr marL="0" indent="0">
              <a:lnSpc>
                <a:spcPct val="120000"/>
              </a:lnSpc>
              <a:buNone/>
            </a:pPr>
            <a:r>
              <a:rPr lang="cs-CZ" sz="4400" dirty="0"/>
              <a:t>Smluvní strany této Úmluvy se dále zavazují, že budou </a:t>
            </a:r>
            <a:r>
              <a:rPr lang="cs-CZ" sz="4400" dirty="0">
                <a:solidFill>
                  <a:srgbClr val="FF0000"/>
                </a:solidFill>
              </a:rPr>
              <a:t>trestat každého, kdo</a:t>
            </a:r>
            <a:br>
              <a:rPr lang="cs-CZ" sz="4400" dirty="0"/>
            </a:br>
            <a:r>
              <a:rPr lang="cs-CZ" sz="4400" dirty="0"/>
              <a:t>1. </a:t>
            </a:r>
            <a:r>
              <a:rPr lang="cs-CZ" sz="4400" dirty="0">
                <a:solidFill>
                  <a:srgbClr val="FF0000"/>
                </a:solidFill>
              </a:rPr>
              <a:t>provozuje nebo spravuje nebo úmyslně financuje </a:t>
            </a:r>
            <a:r>
              <a:rPr lang="cs-CZ" sz="4400" dirty="0"/>
              <a:t>nebo se účastní na financování </a:t>
            </a:r>
            <a:r>
              <a:rPr lang="cs-CZ" sz="4400" dirty="0">
                <a:solidFill>
                  <a:srgbClr val="FF0000"/>
                </a:solidFill>
              </a:rPr>
              <a:t>nevěstince</a:t>
            </a:r>
            <a:r>
              <a:rPr lang="cs-CZ" sz="4400" dirty="0"/>
              <a:t>,</a:t>
            </a:r>
            <a:br>
              <a:rPr lang="cs-CZ" sz="4400" dirty="0"/>
            </a:br>
            <a:r>
              <a:rPr lang="cs-CZ" sz="4400" dirty="0"/>
              <a:t>2. </a:t>
            </a:r>
            <a:r>
              <a:rPr lang="cs-CZ" sz="4400" dirty="0">
                <a:solidFill>
                  <a:srgbClr val="FF0000"/>
                </a:solidFill>
              </a:rPr>
              <a:t>vědomě pronajímá </a:t>
            </a:r>
            <a:r>
              <a:rPr lang="cs-CZ" sz="4400" dirty="0"/>
              <a:t>nebo </a:t>
            </a:r>
            <a:r>
              <a:rPr lang="cs-CZ" sz="4400" dirty="0">
                <a:solidFill>
                  <a:srgbClr val="FF0000"/>
                </a:solidFill>
              </a:rPr>
              <a:t>najímá budovu </a:t>
            </a:r>
            <a:r>
              <a:rPr lang="cs-CZ" sz="4400" dirty="0"/>
              <a:t>nebo </a:t>
            </a:r>
            <a:r>
              <a:rPr lang="cs-CZ" sz="4400" dirty="0">
                <a:solidFill>
                  <a:srgbClr val="FF0000"/>
                </a:solidFill>
              </a:rPr>
              <a:t>jiné místo </a:t>
            </a:r>
            <a:r>
              <a:rPr lang="cs-CZ" sz="4400" dirty="0"/>
              <a:t>nebo </a:t>
            </a:r>
            <a:r>
              <a:rPr lang="cs-CZ" sz="4400" dirty="0">
                <a:solidFill>
                  <a:srgbClr val="FF0000"/>
                </a:solidFill>
              </a:rPr>
              <a:t>jejich část za účelem prostituce</a:t>
            </a:r>
            <a:r>
              <a:rPr lang="cs-CZ" sz="4400" dirty="0"/>
              <a:t> druhých osob.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0795946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010FA6C2-EAB5-4E63-ADE3-09F21FBBDB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/>
              <a:t>Úmluva o POTLAČOVÁNÍ A ZRUŠENÍ OBCHODU S LIDMI A VYUŽIVÁNÍ PROSTITUCE DRUHÝCH OSOB 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45646F64-3351-466A-A18B-013A06EF8D8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cs-CZ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cs-CZ" dirty="0">
                <a:solidFill>
                  <a:srgbClr val="FF0000"/>
                </a:solidFill>
              </a:rPr>
              <a:t>Článek 6 </a:t>
            </a:r>
          </a:p>
          <a:p>
            <a:pPr marL="0" indent="0">
              <a:buNone/>
            </a:pPr>
            <a:r>
              <a:rPr lang="cs-CZ" dirty="0"/>
              <a:t>Každá smluvní strana této Úmluvy se zavazuje, že přijme </a:t>
            </a:r>
            <a:r>
              <a:rPr lang="cs-CZ" dirty="0">
                <a:solidFill>
                  <a:srgbClr val="FF0000"/>
                </a:solidFill>
              </a:rPr>
              <a:t>všechna nutná opatření ke změně nebo zrušení každého platného zákona</a:t>
            </a:r>
            <a:r>
              <a:rPr lang="cs-CZ" dirty="0"/>
              <a:t>, </a:t>
            </a:r>
            <a:r>
              <a:rPr lang="cs-CZ" dirty="0">
                <a:solidFill>
                  <a:srgbClr val="FF0000"/>
                </a:solidFill>
              </a:rPr>
              <a:t>nařízení nebo administrativního postupu</a:t>
            </a:r>
            <a:r>
              <a:rPr lang="cs-CZ" dirty="0"/>
              <a:t>, podle nichž všechny osoby, které provozují nebo jsou podezřelé z provozování prostituce, se podrobují </a:t>
            </a:r>
            <a:r>
              <a:rPr lang="cs-CZ" dirty="0">
                <a:solidFill>
                  <a:srgbClr val="FF0000"/>
                </a:solidFill>
              </a:rPr>
              <a:t>speciální registraci</a:t>
            </a:r>
            <a:r>
              <a:rPr lang="cs-CZ" dirty="0"/>
              <a:t>, musí mít </a:t>
            </a:r>
            <a:r>
              <a:rPr lang="cs-CZ" dirty="0">
                <a:solidFill>
                  <a:srgbClr val="FF0000"/>
                </a:solidFill>
              </a:rPr>
              <a:t>speciální průkaz </a:t>
            </a:r>
            <a:r>
              <a:rPr lang="cs-CZ" dirty="0"/>
              <a:t>nebo </a:t>
            </a:r>
            <a:r>
              <a:rPr lang="cs-CZ" dirty="0">
                <a:solidFill>
                  <a:srgbClr val="FF0000"/>
                </a:solidFill>
              </a:rPr>
              <a:t>podléhají výjimečnému dozoru nebo ohlašovací povinnosti.</a:t>
            </a:r>
          </a:p>
        </p:txBody>
      </p:sp>
    </p:spTree>
    <p:extLst>
      <p:ext uri="{BB962C8B-B14F-4D97-AF65-F5344CB8AC3E}">
        <p14:creationId xmlns:p14="http://schemas.microsoft.com/office/powerpoint/2010/main" val="31916041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sz="quarter" idx="13"/>
          </p:nvPr>
        </p:nvSpPr>
        <p:spPr>
          <a:xfrm>
            <a:off x="221942" y="195309"/>
            <a:ext cx="11825056" cy="6662691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cs-CZ" dirty="0"/>
              <a:t>Cíle, které si tato úmluva stanovuje jsou dnes již zakotveny v mnoha jiných mezinárodními či evropskými právními předpisy např.:</a:t>
            </a:r>
          </a:p>
          <a:p>
            <a:pPr marL="457200" indent="-457200">
              <a:buFont typeface="+mj-lt"/>
              <a:buAutoNum type="arabicPeriod"/>
            </a:pPr>
            <a:r>
              <a:rPr lang="cs-CZ" dirty="0">
                <a:solidFill>
                  <a:srgbClr val="FF0000"/>
                </a:solidFill>
              </a:rPr>
              <a:t>Evropskou úmluvu o vydávání (Paříž 1957) </a:t>
            </a:r>
            <a:r>
              <a:rPr lang="cs-CZ" dirty="0"/>
              <a:t>s jejími dvěma dodatkovými protokoly</a:t>
            </a:r>
          </a:p>
          <a:p>
            <a:pPr marL="457200" indent="-457200">
              <a:buFont typeface="+mj-lt"/>
              <a:buAutoNum type="arabicPeriod"/>
            </a:pPr>
            <a:r>
              <a:rPr lang="cs-CZ" dirty="0">
                <a:solidFill>
                  <a:srgbClr val="FF0000"/>
                </a:solidFill>
              </a:rPr>
              <a:t>Evropskou úmluvu o vzájemné pomoci ve věcech trestních (Štrasburk 1959)</a:t>
            </a:r>
          </a:p>
          <a:p>
            <a:pPr marL="457200" indent="-457200">
              <a:buFont typeface="+mj-lt"/>
              <a:buAutoNum type="arabicPeriod"/>
            </a:pPr>
            <a:r>
              <a:rPr lang="cs-CZ" dirty="0">
                <a:solidFill>
                  <a:srgbClr val="FF0000"/>
                </a:solidFill>
              </a:rPr>
              <a:t>Evropskou úmluvu o ochraně lidských práv a základních svobod z roku 1950</a:t>
            </a:r>
          </a:p>
          <a:p>
            <a:pPr marL="457200" indent="-457200">
              <a:buFont typeface="+mj-lt"/>
              <a:buAutoNum type="arabicPeriod"/>
            </a:pPr>
            <a:r>
              <a:rPr lang="cs-CZ" dirty="0">
                <a:solidFill>
                  <a:srgbClr val="FF0000"/>
                </a:solidFill>
              </a:rPr>
              <a:t>Úmluvou o právech dítěte z roku 1989</a:t>
            </a:r>
          </a:p>
          <a:p>
            <a:pPr marL="457200" indent="-457200">
              <a:buFont typeface="+mj-lt"/>
              <a:buAutoNum type="arabicPeriod"/>
            </a:pPr>
            <a:r>
              <a:rPr lang="cs-CZ" dirty="0">
                <a:solidFill>
                  <a:srgbClr val="FF0000"/>
                </a:solidFill>
              </a:rPr>
              <a:t>Mezinárodní úmluvou o odstranění všech forem diskriminace žen z roku 1979</a:t>
            </a:r>
          </a:p>
          <a:p>
            <a:pPr marL="457200" indent="-457200">
              <a:buFont typeface="+mj-lt"/>
              <a:buAutoNum type="arabicPeriod"/>
            </a:pPr>
            <a:r>
              <a:rPr lang="cs-CZ" dirty="0">
                <a:solidFill>
                  <a:srgbClr val="FF0000"/>
                </a:solidFill>
              </a:rPr>
              <a:t>Mezinárodní úmluvou o potírání obchodu s ženami a dětmi z roku 1921 </a:t>
            </a:r>
          </a:p>
          <a:p>
            <a:pPr marL="457200" indent="-457200">
              <a:buFont typeface="+mj-lt"/>
              <a:buAutoNum type="arabicPeriod"/>
            </a:pPr>
            <a:r>
              <a:rPr lang="cs-CZ" dirty="0">
                <a:solidFill>
                  <a:srgbClr val="FF0000"/>
                </a:solidFill>
              </a:rPr>
              <a:t>Mezinárodní úmluvou o potírání obchodu zletilými ženami z roku 1933 </a:t>
            </a:r>
          </a:p>
          <a:p>
            <a:pPr marL="0" indent="0">
              <a:buNone/>
            </a:pPr>
            <a:endParaRPr lang="cs-CZ" dirty="0"/>
          </a:p>
          <a:p>
            <a:r>
              <a:rPr lang="cs-CZ" dirty="0"/>
              <a:t>případě </a:t>
            </a:r>
            <a:r>
              <a:rPr lang="cs-CZ" dirty="0">
                <a:solidFill>
                  <a:srgbClr val="FF0000"/>
                </a:solidFill>
              </a:rPr>
              <a:t>vnitrostátního práva </a:t>
            </a:r>
            <a:r>
              <a:rPr lang="cs-CZ" dirty="0"/>
              <a:t>jako </a:t>
            </a:r>
            <a:r>
              <a:rPr lang="cs-CZ" dirty="0">
                <a:solidFill>
                  <a:srgbClr val="FF0000"/>
                </a:solidFill>
              </a:rPr>
              <a:t>trestné činy kuplířství </a:t>
            </a:r>
            <a:r>
              <a:rPr lang="cs-CZ" dirty="0"/>
              <a:t>(§ 189 </a:t>
            </a:r>
            <a:r>
              <a:rPr lang="cs-CZ" dirty="0" err="1"/>
              <a:t>tr</a:t>
            </a:r>
            <a:r>
              <a:rPr lang="cs-CZ" dirty="0"/>
              <a:t>. zák.),</a:t>
            </a:r>
            <a:r>
              <a:rPr lang="cs-CZ" dirty="0">
                <a:solidFill>
                  <a:srgbClr val="FF0000"/>
                </a:solidFill>
              </a:rPr>
              <a:t> </a:t>
            </a:r>
          </a:p>
          <a:p>
            <a:pPr marL="0" indent="0">
              <a:buNone/>
            </a:pPr>
            <a:r>
              <a:rPr lang="cs-CZ" dirty="0">
                <a:solidFill>
                  <a:srgbClr val="FF0000"/>
                </a:solidFill>
              </a:rPr>
              <a:t>			            		obchod s lidmi</a:t>
            </a:r>
            <a:r>
              <a:rPr lang="cs-CZ" dirty="0"/>
              <a:t> (§168 odst. 2 písm. a) </a:t>
            </a:r>
            <a:r>
              <a:rPr lang="cs-CZ" dirty="0" err="1"/>
              <a:t>tr</a:t>
            </a:r>
            <a:r>
              <a:rPr lang="cs-CZ" dirty="0"/>
              <a:t>. zák.), </a:t>
            </a:r>
          </a:p>
          <a:p>
            <a:r>
              <a:rPr lang="cs-CZ" dirty="0"/>
              <a:t>případně </a:t>
            </a:r>
            <a:r>
              <a:rPr lang="cs-CZ" dirty="0">
                <a:solidFill>
                  <a:srgbClr val="FF0000"/>
                </a:solidFill>
              </a:rPr>
              <a:t>správního práva </a:t>
            </a:r>
            <a:r>
              <a:rPr lang="cs-CZ" dirty="0"/>
              <a:t>jako </a:t>
            </a:r>
            <a:r>
              <a:rPr lang="cs-CZ" dirty="0">
                <a:solidFill>
                  <a:srgbClr val="FF0000"/>
                </a:solidFill>
              </a:rPr>
              <a:t>přestupek vzbuzení veřejného pohoršení </a:t>
            </a:r>
            <a:r>
              <a:rPr lang="cs-CZ" dirty="0"/>
              <a:t>(§ 5 odst. 1 písm. e) zákona č. 251/2016 Sb., o některých přestupcích) </a:t>
            </a:r>
          </a:p>
          <a:p>
            <a:r>
              <a:rPr lang="cs-CZ" dirty="0">
                <a:solidFill>
                  <a:srgbClr val="FF0000"/>
                </a:solidFill>
              </a:rPr>
              <a:t>porušení obecně závazné vyhlášky obce </a:t>
            </a:r>
            <a:r>
              <a:rPr lang="cs-CZ" dirty="0"/>
              <a:t>(§ 4 téhož zákona)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901874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9672" y="271849"/>
            <a:ext cx="10982037" cy="1458097"/>
          </a:xfrm>
        </p:spPr>
        <p:txBody>
          <a:bodyPr>
            <a:normAutofit/>
          </a:bodyPr>
          <a:lstStyle/>
          <a:p>
            <a:pPr algn="just"/>
            <a:r>
              <a:rPr lang="cs-CZ" sz="3200" dirty="0"/>
              <a:t>Vypovězení úmluvy o POTLAČOVÁNÍ A ZRUŠENÍ OBCHODU S LIDMI A VYUŽIVÁNÍ PROSTITUCE DRUHÝCH OSOB 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3"/>
          </p:nvPr>
        </p:nvSpPr>
        <p:spPr>
          <a:xfrm>
            <a:off x="729671" y="1729945"/>
            <a:ext cx="11299572" cy="4972695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cs-CZ" sz="2600" dirty="0">
                <a:solidFill>
                  <a:srgbClr val="FF0000"/>
                </a:solidFill>
              </a:rPr>
              <a:t>není v rozporu </a:t>
            </a:r>
            <a:r>
              <a:rPr lang="cs-CZ" sz="2600" dirty="0"/>
              <a:t>s obecně uznávanými zásadami mezinárodního práva, jakož i se závazky, které pro Českou republiku vyplývají z jiných mezinárodních smluv, jimiž je vázána</a:t>
            </a:r>
          </a:p>
          <a:p>
            <a:pPr>
              <a:lnSpc>
                <a:spcPct val="150000"/>
              </a:lnSpc>
            </a:pPr>
            <a:r>
              <a:rPr lang="cs-CZ" sz="2600" dirty="0">
                <a:solidFill>
                  <a:srgbClr val="FF0000"/>
                </a:solidFill>
              </a:rPr>
              <a:t>se nedotýká závazků z členství České republiky v Evropské unii </a:t>
            </a:r>
            <a:endParaRPr lang="cs-CZ" sz="2600" dirty="0"/>
          </a:p>
          <a:p>
            <a:pPr>
              <a:lnSpc>
                <a:spcPct val="150000"/>
              </a:lnSpc>
            </a:pPr>
            <a:r>
              <a:rPr lang="cs-CZ" sz="2600" dirty="0"/>
              <a:t>Úmluva </a:t>
            </a:r>
            <a:r>
              <a:rPr lang="cs-CZ" sz="2600" dirty="0">
                <a:solidFill>
                  <a:srgbClr val="FF0000"/>
                </a:solidFill>
              </a:rPr>
              <a:t>nebyla</a:t>
            </a:r>
            <a:r>
              <a:rPr lang="cs-CZ" sz="2600" dirty="0"/>
              <a:t> vyhlášena </a:t>
            </a:r>
            <a:r>
              <a:rPr lang="cs-CZ" sz="2600" dirty="0">
                <a:solidFill>
                  <a:srgbClr val="FF0000"/>
                </a:solidFill>
              </a:rPr>
              <a:t>ve sbírce zákonů, </a:t>
            </a:r>
            <a:r>
              <a:rPr lang="cs-CZ" sz="2600" dirty="0"/>
              <a:t>nevyžádá </a:t>
            </a:r>
            <a:r>
              <a:rPr lang="cs-CZ" sz="2600" dirty="0">
                <a:solidFill>
                  <a:srgbClr val="FF0000"/>
                </a:solidFill>
              </a:rPr>
              <a:t>žádné výdaje </a:t>
            </a:r>
            <a:r>
              <a:rPr lang="cs-CZ" sz="2600" dirty="0"/>
              <a:t>ze státního rozpočtu</a:t>
            </a:r>
          </a:p>
          <a:p>
            <a:pPr>
              <a:lnSpc>
                <a:spcPct val="150000"/>
              </a:lnSpc>
            </a:pPr>
            <a:r>
              <a:rPr lang="cs-CZ" dirty="0">
                <a:solidFill>
                  <a:srgbClr val="FF0000"/>
                </a:solidFill>
              </a:rPr>
              <a:t>článek 25</a:t>
            </a:r>
            <a:r>
              <a:rPr lang="cs-CZ" dirty="0"/>
              <a:t>… smluvní strana této Úmluvy ji může vypovědět </a:t>
            </a:r>
            <a:r>
              <a:rPr lang="cs-CZ" dirty="0">
                <a:solidFill>
                  <a:srgbClr val="FF0000"/>
                </a:solidFill>
              </a:rPr>
              <a:t>písemným sdělením </a:t>
            </a:r>
            <a:r>
              <a:rPr lang="cs-CZ" dirty="0"/>
              <a:t>zaslaným </a:t>
            </a:r>
            <a:r>
              <a:rPr lang="cs-CZ" dirty="0">
                <a:solidFill>
                  <a:srgbClr val="FF0000"/>
                </a:solidFill>
              </a:rPr>
              <a:t>generálnímu tajemníkovi </a:t>
            </a:r>
            <a:r>
              <a:rPr lang="cs-CZ" dirty="0"/>
              <a:t>Organizace spojených národů</a:t>
            </a:r>
            <a:br>
              <a:rPr lang="cs-CZ" dirty="0"/>
            </a:br>
            <a:r>
              <a:rPr lang="cs-CZ" dirty="0"/>
              <a:t>Výpověď nabude pro vypovídající stranu účinnosti za </a:t>
            </a:r>
            <a:r>
              <a:rPr lang="cs-CZ" dirty="0">
                <a:solidFill>
                  <a:srgbClr val="FF0000"/>
                </a:solidFill>
              </a:rPr>
              <a:t>jeden rok po dni</a:t>
            </a:r>
            <a:r>
              <a:rPr lang="cs-CZ" dirty="0"/>
              <a:t>, kdy generální tajemník obdržel toto sdělení</a:t>
            </a:r>
            <a:endParaRPr lang="cs-CZ" sz="2600" dirty="0"/>
          </a:p>
        </p:txBody>
      </p:sp>
    </p:spTree>
    <p:extLst>
      <p:ext uri="{BB962C8B-B14F-4D97-AF65-F5344CB8AC3E}">
        <p14:creationId xmlns:p14="http://schemas.microsoft.com/office/powerpoint/2010/main" val="4330058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810408" y="2685856"/>
            <a:ext cx="10364451" cy="1596177"/>
          </a:xfrm>
        </p:spPr>
        <p:txBody>
          <a:bodyPr/>
          <a:lstStyle/>
          <a:p>
            <a:r>
              <a:rPr lang="cs-CZ" dirty="0"/>
              <a:t>Děkuji za pozornost. </a:t>
            </a:r>
          </a:p>
        </p:txBody>
      </p:sp>
    </p:spTree>
    <p:extLst>
      <p:ext uri="{BB962C8B-B14F-4D97-AF65-F5344CB8AC3E}">
        <p14:creationId xmlns:p14="http://schemas.microsoft.com/office/powerpoint/2010/main" val="3038090117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3969</TotalTime>
  <Words>647</Words>
  <Application>Microsoft Office PowerPoint</Application>
  <PresentationFormat>Širokoúhlá obrazovka</PresentationFormat>
  <Paragraphs>45</Paragraphs>
  <Slides>8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Motiv Office</vt:lpstr>
      <vt:lpstr>Eva Horáková-Piráti</vt:lpstr>
      <vt:lpstr>Úmluva o POTLAČOVÁNÍ A ZRUŠENÍ OBCHODU S LIDMI A VYUŽIVÁNÍ PROSTITUCE DRUHÝCH OSOB </vt:lpstr>
      <vt:lpstr>Co je na Úmluvě o POTLAČOVÁNÍ A ZRUŠENÍ OBCHODU S LIDMI A VYUŽIVÁNÍ PROSTITUCE DRUHÝCH OSOB tak kontroverzního?</vt:lpstr>
      <vt:lpstr>Úmluva o POTLAČOVÁNÍ A ZRUŠENÍ OBCHODU S LIDMI A VYUŽIVÁNÍ PROSTITUCE DRUHÝCH OSOB </vt:lpstr>
      <vt:lpstr>Úmluva o POTLAČOVÁNÍ A ZRUŠENÍ OBCHODU S LIDMI A VYUŽIVÁNÍ PROSTITUCE DRUHÝCH OSOB </vt:lpstr>
      <vt:lpstr>Prezentace aplikace PowerPoint</vt:lpstr>
      <vt:lpstr>Vypovězení úmluvy o POTLAČOVÁNÍ A ZRUŠENÍ OBCHODU S LIDMI A VYUŽIVÁNÍ PROSTITUCE DRUHÝCH OSOB </vt:lpstr>
      <vt:lpstr>Děkuji za pozornost.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Horáková Eva (ZHMP)</dc:creator>
  <cp:lastModifiedBy>ewa danis</cp:lastModifiedBy>
  <cp:revision>40</cp:revision>
  <dcterms:created xsi:type="dcterms:W3CDTF">2020-04-27T13:22:04Z</dcterms:created>
  <dcterms:modified xsi:type="dcterms:W3CDTF">2020-06-18T06:50:48Z</dcterms:modified>
</cp:coreProperties>
</file>

<file path=docProps/thumbnail.jpeg>
</file>