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19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35.xml.rels" ContentType="application/vnd.openxmlformats-package.relationships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media/image11.png" ContentType="image/png"/>
  <Override PartName="/ppt/media/image15.jpeg" ContentType="image/jpeg"/>
  <Override PartName="/ppt/media/image2.png" ContentType="image/png"/>
  <Override PartName="/ppt/media/image14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jpeg" ContentType="image/jpeg"/>
  <Override PartName="/ppt/media/image8.png" ContentType="image/png"/>
  <Override PartName="/ppt/media/image9.jpeg" ContentType="image/jpeg"/>
  <Override PartName="/ppt/media/image10.jpeg" ContentType="image/jpeg"/>
  <Override PartName="/ppt/media/image13.png" ContentType="image/png"/>
  <Override PartName="/ppt/media/image7.png" ContentType="image/png"/>
  <Override PartName="/ppt/media/image12.png" ContentType="image/pn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AD1F211-7E65-4A67-A394-F8D363248BAD}" type="slidenum">
              <a:t>&lt;#&gt;</a:t>
            </a:fld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4AFA95E-1807-4F09-89EF-B1888F75B693}" type="slidenum">
              <a:t>&lt;#&gt;</a:t>
            </a:fld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630000" y="3426840"/>
            <a:ext cx="407592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A6E07F8-B5BD-4B4C-93DC-6F92BEB2DD1F}" type="slidenum">
              <a:t>&lt;#&gt;</a:t>
            </a:fld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D027264-0D7B-4737-AF74-9749A30B14CF}" type="slidenum">
              <a:t>&lt;#&gt;</a:t>
            </a:fld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5632A0F-C093-4F82-A509-1B27880BF0D1}" type="slidenum">
              <a:t>&lt;#&gt;</a:t>
            </a:fld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0DD46C2-AE62-4552-AB4E-14B70BA65D51}" type="slidenum">
              <a:t>&lt;#&gt;</a:t>
            </a:fld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BCD177-E015-49DE-AA8C-55E0C8FFDDA2}" type="slidenum">
              <a:t>&lt;#&gt;</a:t>
            </a:fld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57DAE12-7C9F-468A-B7D1-3278149A4C41}" type="slidenum">
              <a:t>&lt;#&gt;</a:t>
            </a:fld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292932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522864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/>
          </p:nvPr>
        </p:nvSpPr>
        <p:spPr>
          <a:xfrm>
            <a:off x="63000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/>
          </p:nvPr>
        </p:nvSpPr>
        <p:spPr>
          <a:xfrm>
            <a:off x="292932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/>
          </p:nvPr>
        </p:nvSpPr>
        <p:spPr>
          <a:xfrm>
            <a:off x="522864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C0BAC7D-8F57-4D95-9105-E2DB183A4C99}" type="slidenum">
              <a:t>&lt;#&gt;</a:t>
            </a:fld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D426652E-382A-4F63-81A2-1FE272320881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subTitle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E3EA45E5-B76D-43CF-974B-18765F66B29A}" type="slidenum">
              <a:t>&lt;#&gt;</a:t>
            </a:fld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03E69C17-25CA-44DD-AEDB-00A19F341D81}" type="slidenum">
              <a:t>&lt;#&gt;</a:t>
            </a:fld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DD58A25A-47BD-42AD-8CF8-990A00DE9F68}" type="slidenum">
              <a:t>&lt;#&gt;</a:t>
            </a:fld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7C597612-0ECA-4681-8EA9-F6D03FD50E71}" type="slidenum">
              <a:t>&lt;#&gt;</a:t>
            </a:fld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subTitle"/>
          </p:nvPr>
        </p:nvSpPr>
        <p:spPr>
          <a:xfrm>
            <a:off x="630000" y="3426840"/>
            <a:ext cx="407592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C87F369B-14D1-49B7-A0E5-ED797E551142}" type="slidenum">
              <a:t>&lt;#&gt;</a:t>
            </a:fld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08BD6254-62F3-4919-9790-64958B1D22E2}" type="slidenum">
              <a:t>&lt;#&gt;</a:t>
            </a:fld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6C3F6F08-746C-4105-A269-1A30922721AC}" type="slidenum">
              <a:t>&lt;#&gt;</a:t>
            </a:fld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2468012F-4ABB-451D-BD3D-2320E43C4765}" type="slidenum">
              <a:t>&lt;#&gt;</a:t>
            </a:fld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7BB7BB90-C121-4AB0-B79A-F3F7DE49EA72}" type="slidenum">
              <a:t>&lt;#&gt;</a:t>
            </a:fld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5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81088D90-85FA-4359-957F-F8E536EBE210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292932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522864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3000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292932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522864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/>
          </p:nvPr>
        </p:nvSpPr>
        <p:spPr>
          <a:xfrm>
            <a:off x="292932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/>
          </p:nvPr>
        </p:nvSpPr>
        <p:spPr>
          <a:xfrm>
            <a:off x="522864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5"/>
          <p:cNvSpPr>
            <a:spLocks noGrp="1"/>
          </p:cNvSpPr>
          <p:nvPr>
            <p:ph/>
          </p:nvPr>
        </p:nvSpPr>
        <p:spPr>
          <a:xfrm>
            <a:off x="63000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6"/>
          <p:cNvSpPr>
            <a:spLocks noGrp="1"/>
          </p:cNvSpPr>
          <p:nvPr>
            <p:ph/>
          </p:nvPr>
        </p:nvSpPr>
        <p:spPr>
          <a:xfrm>
            <a:off x="292932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7"/>
          <p:cNvSpPr>
            <a:spLocks noGrp="1"/>
          </p:cNvSpPr>
          <p:nvPr>
            <p:ph/>
          </p:nvPr>
        </p:nvSpPr>
        <p:spPr>
          <a:xfrm>
            <a:off x="522864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53C0CB63-4C69-44F3-A2BC-6AE78823DCAA}" type="slidenum">
              <a:t>&lt;#&gt;</a:t>
            </a:fld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692FDA3-36D3-4732-BE87-9D822444A9B8}" type="slidenum">
              <a:t>&lt;#&gt;</a:t>
            </a:fld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subTitle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FBDCFDA-2D1F-4DE1-80F5-CEBC22FCDB1A}" type="slidenum">
              <a:t>&lt;#&gt;</a:t>
            </a:fld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1730400-0D98-4735-A2DF-2F2BB60C18F9}" type="slidenum">
              <a:t>&lt;#&gt;</a:t>
            </a:fld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4F70FFF-8F82-48F4-93DF-B854058FA44A}" type="slidenum">
              <a:t>&lt;#&gt;</a:t>
            </a:fld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A92D9F4-13EF-4406-AA0E-4CE409F67372}" type="slidenum">
              <a:t>&lt;#&gt;</a:t>
            </a:fld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ubTitle"/>
          </p:nvPr>
        </p:nvSpPr>
        <p:spPr>
          <a:xfrm>
            <a:off x="630000" y="3426840"/>
            <a:ext cx="407592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81554D6-5E51-4EF1-AD89-91CA4A63A28D}" type="slidenum">
              <a:t>&lt;#&gt;</a:t>
            </a:fld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53D230E-008A-4FFE-A631-719246ED8751}" type="slidenum">
              <a:t>&lt;#&gt;</a:t>
            </a:fld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A6312D0-21CD-4B13-8949-A24AD8A3AB4E}" type="slidenum">
              <a:t>&lt;#&gt;</a:t>
            </a:fld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0CCA648-0E20-4246-8878-C1018999226C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9F94960-9859-449F-A755-652D5ED305B9}" type="slidenum">
              <a:t>&lt;#&gt;</a:t>
            </a:fld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A58EFBF-3A36-4DCA-A218-A1D2A5D0DCC0}" type="slidenum">
              <a:t>&lt;#&gt;</a:t>
            </a:fld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5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9A8F7C5-75C6-4946-AC2D-486D1C2276C1}" type="slidenum">
              <a:t>&lt;#&gt;</a:t>
            </a:fld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/>
          </p:nvPr>
        </p:nvSpPr>
        <p:spPr>
          <a:xfrm>
            <a:off x="292932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/>
          </p:nvPr>
        </p:nvSpPr>
        <p:spPr>
          <a:xfrm>
            <a:off x="522864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5"/>
          <p:cNvSpPr>
            <a:spLocks noGrp="1"/>
          </p:cNvSpPr>
          <p:nvPr>
            <p:ph/>
          </p:nvPr>
        </p:nvSpPr>
        <p:spPr>
          <a:xfrm>
            <a:off x="63000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6"/>
          <p:cNvSpPr>
            <a:spLocks noGrp="1"/>
          </p:cNvSpPr>
          <p:nvPr>
            <p:ph/>
          </p:nvPr>
        </p:nvSpPr>
        <p:spPr>
          <a:xfrm>
            <a:off x="292932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7"/>
          <p:cNvSpPr>
            <a:spLocks noGrp="1"/>
          </p:cNvSpPr>
          <p:nvPr>
            <p:ph/>
          </p:nvPr>
        </p:nvSpPr>
        <p:spPr>
          <a:xfrm>
            <a:off x="522864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0927928-5240-4D6D-8112-371F2CBF14DE}" type="slidenum">
              <a:t>&lt;#&gt;</a:t>
            </a:fld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FD4A0C2-DD2F-4615-B0B5-9BF2F24FF2FE}" type="slidenum">
              <a:t>&lt;#&gt;</a:t>
            </a:fld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subTitle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8C1EF1B-EE5A-488A-B955-C7BB554159A5}" type="slidenum">
              <a:t>&lt;#&gt;</a:t>
            </a:fld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5BFB567-1E5E-4AE6-927D-282530A028BA}" type="slidenum">
              <a:t>&lt;#&gt;</a:t>
            </a:fld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601C910-BF02-4A7E-815E-4C2B1D9CC1BE}" type="slidenum">
              <a:t>&lt;#&gt;</a:t>
            </a:fld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76B1EDC-AC40-4A5D-8F42-1585A99F5AEB}" type="slidenum">
              <a:t>&lt;#&gt;</a:t>
            </a:fld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subTitle"/>
          </p:nvPr>
        </p:nvSpPr>
        <p:spPr>
          <a:xfrm>
            <a:off x="630000" y="3426840"/>
            <a:ext cx="407592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942D577-84D5-4DBD-A943-414E784ED84F}" type="slidenum">
              <a:t>&lt;#&gt;</a:t>
            </a:fld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93D5986-3293-4246-B94C-ABC0237D9A46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86C726F-4BB6-450C-8BCB-B4D770E4985B}" type="slidenum">
              <a:t>&lt;#&gt;</a:t>
            </a:fld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9F3BFE9-359A-4651-ACE4-9242A0E9114A}" type="slidenum">
              <a:t>&lt;#&gt;</a:t>
            </a:fld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F6A838A-DDB7-4562-AA77-CF6D9EB1C241}" type="slidenum">
              <a:t>&lt;#&gt;</a:t>
            </a:fld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E1FF153-6780-4C7D-B537-E642A4086860}" type="slidenum">
              <a:t>&lt;#&gt;</a:t>
            </a:fld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5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733108F-A3B2-4CA5-A48B-E9D871FEA564}" type="slidenum">
              <a:t>&lt;#&gt;</a:t>
            </a:fld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/>
          </p:nvPr>
        </p:nvSpPr>
        <p:spPr>
          <a:xfrm>
            <a:off x="292932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/>
          </p:nvPr>
        </p:nvSpPr>
        <p:spPr>
          <a:xfrm>
            <a:off x="522864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5"/>
          <p:cNvSpPr>
            <a:spLocks noGrp="1"/>
          </p:cNvSpPr>
          <p:nvPr>
            <p:ph/>
          </p:nvPr>
        </p:nvSpPr>
        <p:spPr>
          <a:xfrm>
            <a:off x="63000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6"/>
          <p:cNvSpPr>
            <a:spLocks noGrp="1"/>
          </p:cNvSpPr>
          <p:nvPr>
            <p:ph/>
          </p:nvPr>
        </p:nvSpPr>
        <p:spPr>
          <a:xfrm>
            <a:off x="292932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7"/>
          <p:cNvSpPr>
            <a:spLocks noGrp="1"/>
          </p:cNvSpPr>
          <p:nvPr>
            <p:ph/>
          </p:nvPr>
        </p:nvSpPr>
        <p:spPr>
          <a:xfrm>
            <a:off x="522864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2D84FA7-37F6-43E0-84C9-CDD6043862AE}" type="slidenum">
              <a:t>&lt;#&gt;</a:t>
            </a:fld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57B3A925-ECF3-4848-B065-10B746AC6C47}" type="slidenum">
              <a:t>&lt;#&gt;</a:t>
            </a:fld>
          </a:p>
        </p:txBody>
      </p:sp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subTitle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539E68D1-74C7-4C74-BD34-25A97520F1CF}" type="slidenum">
              <a:t>&lt;#&gt;</a:t>
            </a:fld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0251A3E2-EB78-4631-B272-D9A57847F8C3}" type="slidenum">
              <a:t>&lt;#&gt;</a:t>
            </a:fld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95D4A5D7-EC27-4E77-8FB9-57C2CE7DE1F3}" type="slidenum">
              <a:t>&lt;#&gt;</a:t>
            </a:fld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1FC12700-AC57-456C-971F-43DAD594AF3F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6B1DBB1-30A4-41AE-A322-5E7A8589BED7}" type="slidenum">
              <a:t>&lt;#&gt;</a:t>
            </a:fld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subTitle"/>
          </p:nvPr>
        </p:nvSpPr>
        <p:spPr>
          <a:xfrm>
            <a:off x="630000" y="3426840"/>
            <a:ext cx="407592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E5FEAB67-3E8D-4A3B-AED2-CCCA9CDFFD05}" type="slidenum">
              <a:t>&lt;#&gt;</a:t>
            </a:fld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9B4DA245-E18B-4C69-85F3-CFB3423846F9}" type="slidenum">
              <a:t>&lt;#&gt;</a:t>
            </a:fld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7A6604C4-E0D7-453B-9684-6FA8A774CD49}" type="slidenum">
              <a:t>&lt;#&gt;</a:t>
            </a:fld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39E01CBB-2E60-4FD3-B371-485170F9C030}" type="slidenum">
              <a:t>&lt;#&gt;</a:t>
            </a:fld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8E42FD34-3457-4EA2-8A7F-9A419DCA3F99}" type="slidenum">
              <a:t>&lt;#&gt;</a:t>
            </a:fld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5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7126B5A2-19F9-41D2-8675-18BB8E6A967D}" type="slidenum">
              <a:t>&lt;#&gt;</a:t>
            </a:fld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/>
          </p:nvPr>
        </p:nvSpPr>
        <p:spPr>
          <a:xfrm>
            <a:off x="292932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/>
          </p:nvPr>
        </p:nvSpPr>
        <p:spPr>
          <a:xfrm>
            <a:off x="522864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5"/>
          <p:cNvSpPr>
            <a:spLocks noGrp="1"/>
          </p:cNvSpPr>
          <p:nvPr>
            <p:ph/>
          </p:nvPr>
        </p:nvSpPr>
        <p:spPr>
          <a:xfrm>
            <a:off x="63000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6"/>
          <p:cNvSpPr>
            <a:spLocks noGrp="1"/>
          </p:cNvSpPr>
          <p:nvPr>
            <p:ph/>
          </p:nvPr>
        </p:nvSpPr>
        <p:spPr>
          <a:xfrm>
            <a:off x="292932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7"/>
          <p:cNvSpPr>
            <a:spLocks noGrp="1"/>
          </p:cNvSpPr>
          <p:nvPr>
            <p:ph/>
          </p:nvPr>
        </p:nvSpPr>
        <p:spPr>
          <a:xfrm>
            <a:off x="522864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294ECAB0-47AB-4F72-A8AB-79816CB3C2F4}" type="slidenum">
              <a:t>&lt;#&gt;</a:t>
            </a:fld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33EAEA7-69E5-4493-9511-901E5E056A07}" type="slidenum">
              <a:t>&lt;#&gt;</a:t>
            </a:fld>
          </a:p>
        </p:txBody>
      </p:sp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subTitle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7137FAA-8AA0-41B0-8F7B-9E1B782673D3}" type="slidenum">
              <a:t>&lt;#&gt;</a:t>
            </a:fld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8EA019F-D6A2-47F1-8052-2941C7241C9C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D471958-D2AE-4C10-8554-386BD5687917}" type="slidenum">
              <a:t>&lt;#&gt;</a:t>
            </a:fld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9262C87-EAC1-4A0A-9FF1-9C97F06D2081}" type="slidenum">
              <a:t>&lt;#&gt;</a:t>
            </a:fld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A1C86CA-DDB2-488F-8A74-B8344223303F}" type="slidenum">
              <a:t>&lt;#&gt;</a:t>
            </a:fld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subTitle"/>
          </p:nvPr>
        </p:nvSpPr>
        <p:spPr>
          <a:xfrm>
            <a:off x="630000" y="3426840"/>
            <a:ext cx="407592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57E9AAE-2831-4D34-93D1-A9CFEAE4F3C5}" type="slidenum">
              <a:t>&lt;#&gt;</a:t>
            </a:fld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4FD6C6C-89DE-4BBE-800A-202EBB7504C1}" type="slidenum">
              <a:t>&lt;#&gt;</a:t>
            </a:fld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FB4A7AD-56C9-45EF-B28E-757C59AF9DF1}" type="slidenum">
              <a:t>&lt;#&gt;</a:t>
            </a:fld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2CE60A1-9E04-421F-885D-5B62FC3DAE5C}" type="slidenum">
              <a:t>&lt;#&gt;</a:t>
            </a:fld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B8C0E27-F651-47FF-AA30-679F4AABDDAF}" type="slidenum">
              <a:t>&lt;#&gt;</a:t>
            </a:fld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PlaceHolder 5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0469AA3-7563-40D9-9411-5CE76A7E87D8}" type="slidenum">
              <a:t>&lt;#&gt;</a:t>
            </a:fld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/>
          </p:nvPr>
        </p:nvSpPr>
        <p:spPr>
          <a:xfrm>
            <a:off x="292932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PlaceHolder 4"/>
          <p:cNvSpPr>
            <a:spLocks noGrp="1"/>
          </p:cNvSpPr>
          <p:nvPr>
            <p:ph/>
          </p:nvPr>
        </p:nvSpPr>
        <p:spPr>
          <a:xfrm>
            <a:off x="522864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PlaceHolder 5"/>
          <p:cNvSpPr>
            <a:spLocks noGrp="1"/>
          </p:cNvSpPr>
          <p:nvPr>
            <p:ph/>
          </p:nvPr>
        </p:nvSpPr>
        <p:spPr>
          <a:xfrm>
            <a:off x="63000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6"/>
          <p:cNvSpPr>
            <a:spLocks noGrp="1"/>
          </p:cNvSpPr>
          <p:nvPr>
            <p:ph/>
          </p:nvPr>
        </p:nvSpPr>
        <p:spPr>
          <a:xfrm>
            <a:off x="292932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PlaceHolder 7"/>
          <p:cNvSpPr>
            <a:spLocks noGrp="1"/>
          </p:cNvSpPr>
          <p:nvPr>
            <p:ph/>
          </p:nvPr>
        </p:nvSpPr>
        <p:spPr>
          <a:xfrm>
            <a:off x="522864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3A77B49-D88A-4981-9F15-BF86B4EC48CA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C5FA25E-8F54-47D6-9DFB-1AD0248E9B0E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30000" y="3426840"/>
            <a:ext cx="407592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C326716-0A43-4006-93F8-C5A99B84C278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B7D0C4A-6C28-4160-8FA7-9F66A977C679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D944B63-ABF0-4A89-85CB-62419F5419E1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A145B82-9904-49A2-A843-BB01339C6CE3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71258D4-46B9-492E-8548-B124DE38D469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4F209C7-BE95-4D39-899C-2A1E8CCEAF1C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292932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522864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3000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292932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522864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8DA3E90-1EFF-4938-872D-CAB395E0AF95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FE7C1B-46DE-4506-BD1E-469541D39A40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6342DE-E952-47E1-9E40-5284C8A2A0EC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B8B52F-8284-42C1-A8A4-19D1242C63C0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6B6BE7-6BBA-4A1A-AC7B-94037D168E1E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51F014-BE8B-4918-8574-2BF6C1D49E67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30000" y="3426840"/>
            <a:ext cx="407592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383F52-16F6-4CAD-8147-E1C06DF58438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F53C62-3125-4FD8-B301-87580C7F7216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47CA80-1FFF-4736-AEEC-8FD0D0AAC6D6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70044F-0435-4F14-BB1B-4A65EDE4AE8B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8548AC7-D781-457D-B293-645120CA01EC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3B139F0-BB55-462A-953D-6D93BB7F0BFA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292932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522864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3000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292932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522864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C37286B-408B-43F8-9484-6B9C6D20D91E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95E6A1-5333-43FC-BF91-AF85F07351BC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3FE95A-ED15-4374-A086-E46716A12476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846E66-BA49-4DBA-AF1E-7AB552674CD0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E6C5C3-FB86-4A5E-82AF-2E18FF9FF8D0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662C39D-C961-4305-8B2B-AEC4B8B20E53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630000" y="3426840"/>
            <a:ext cx="407592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E6AEFC-E8CB-4C90-99A2-CE5C3F42C815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A852CC-D14C-422D-B7E8-FEDD9072074C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0AD431-40BD-4D88-A6A5-F193366EC526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2C14EA-4F3C-4D42-82E8-BFD8EC9672BC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56A1B4-53E1-4336-B034-903CAAED83B0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9B0CFA-AB2D-4EA7-85D9-6972529FB7A9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292932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522864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63000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/>
          </p:nvPr>
        </p:nvSpPr>
        <p:spPr>
          <a:xfrm>
            <a:off x="292932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/>
          </p:nvPr>
        </p:nvSpPr>
        <p:spPr>
          <a:xfrm>
            <a:off x="522864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7D8CE1-3637-43E8-9D8F-721C64C9ACCD}" type="slidenum">
              <a:t>&lt;#&gt;</a:t>
            </a:fld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A88EED0-6567-4B8C-866F-9EA17BE1DE18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ubTitle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F59E001-EA32-42FA-BC59-309E76D18D88}" type="slidenum">
              <a:t>&lt;#&gt;</a:t>
            </a:fld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8687CC4-75C8-4CC4-8191-700D6DB669D5}" type="slidenum">
              <a:t>&lt;#&gt;</a:t>
            </a:fld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5C6B2CE-B58F-4BC0-BB0A-3B1042E349B3}" type="slidenum">
              <a:t>&lt;#&gt;</a:t>
            </a:fld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6FD6ABF-A636-4CAE-982C-60C4E668112D}" type="slidenum">
              <a:t>&lt;#&gt;</a:t>
            </a:fld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ubTitle"/>
          </p:nvPr>
        </p:nvSpPr>
        <p:spPr>
          <a:xfrm>
            <a:off x="630000" y="3426840"/>
            <a:ext cx="407592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A90AEC0-0B40-4EA8-B9E9-D9F241A13782}" type="slidenum">
              <a:t>&lt;#&gt;</a:t>
            </a:fld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BD631CB-19DB-463C-B1CF-3DB962C007BE}" type="slidenum">
              <a:t>&lt;#&gt;</a:t>
            </a:fld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095EE1E-9655-4FCC-B659-DEB8984B8F07}" type="slidenum">
              <a:t>&lt;#&gt;</a:t>
            </a:fld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48E02EE-DC26-45F7-9126-17539928CE24}" type="slidenum">
              <a:t>&lt;#&gt;</a:t>
            </a:fld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CBEC645-9736-4799-BEEC-3442D967C04A}" type="slidenum">
              <a:t>&lt;#&gt;</a:t>
            </a:fld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3B2D102-D3F3-4E71-A676-3314176A877E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30000" y="3426840"/>
            <a:ext cx="407592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292932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522864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/>
          </p:nvPr>
        </p:nvSpPr>
        <p:spPr>
          <a:xfrm>
            <a:off x="63000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/>
          </p:nvPr>
        </p:nvSpPr>
        <p:spPr>
          <a:xfrm>
            <a:off x="292932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7"/>
          <p:cNvSpPr>
            <a:spLocks noGrp="1"/>
          </p:cNvSpPr>
          <p:nvPr>
            <p:ph/>
          </p:nvPr>
        </p:nvSpPr>
        <p:spPr>
          <a:xfrm>
            <a:off x="522864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9E5151A-EF83-4618-A62B-47EF3A86C7E1}" type="slidenum">
              <a:t>&lt;#&gt;</a:t>
            </a:fld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630000" y="3426840"/>
            <a:ext cx="407592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292932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522864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/>
          </p:nvPr>
        </p:nvSpPr>
        <p:spPr>
          <a:xfrm>
            <a:off x="63000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/>
          </p:nvPr>
        </p:nvSpPr>
        <p:spPr>
          <a:xfrm>
            <a:off x="292932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7"/>
          <p:cNvSpPr>
            <a:spLocks noGrp="1"/>
          </p:cNvSpPr>
          <p:nvPr>
            <p:ph/>
          </p:nvPr>
        </p:nvSpPr>
        <p:spPr>
          <a:xfrm>
            <a:off x="522864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630000" y="3426840"/>
            <a:ext cx="407592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292932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522864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/>
          </p:nvPr>
        </p:nvSpPr>
        <p:spPr>
          <a:xfrm>
            <a:off x="63000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/>
          </p:nvPr>
        </p:nvSpPr>
        <p:spPr>
          <a:xfrm>
            <a:off x="292932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/>
          </p:nvPr>
        </p:nvSpPr>
        <p:spPr>
          <a:xfrm>
            <a:off x="522864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C33FFD5-56D6-4475-958D-BFB74A518C58}" type="slidenum">
              <a:t>&lt;#&gt;</a:t>
            </a:fld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subTitle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D344496-C623-4EF2-95ED-3259087ECF46}" type="slidenum">
              <a:t>&lt;#&gt;</a:t>
            </a:fld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C2C31C-15BC-4D2F-B1EA-101DD2DFEC5D}" type="slidenum">
              <a:t>&lt;#&gt;</a:t>
            </a:fld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7ADDE0B-EDCF-498C-9EC6-DC4A65602D65}" type="slidenum">
              <a:t>&lt;#&gt;</a:t>
            </a:fld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DF2238-DC2E-4045-B7C7-480070E9BD4F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ubTitle"/>
          </p:nvPr>
        </p:nvSpPr>
        <p:spPr>
          <a:xfrm>
            <a:off x="630000" y="3426840"/>
            <a:ext cx="407592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98C48F5-76E4-434D-ACDD-06810BD30F39}" type="slidenum">
              <a:t>&lt;#&gt;</a:t>
            </a:fld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E75C0C8-C5F9-4968-867C-B95EB41C1CCE}" type="slidenum">
              <a:t>&lt;#&gt;</a:t>
            </a:fld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EF9901C-E6AD-4BCF-B259-868C73657478}" type="slidenum">
              <a:t>&lt;#&gt;</a:t>
            </a:fld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29D489B-0A4F-46C9-A247-490BA6A09BE0}" type="slidenum">
              <a:t>&lt;#&gt;</a:t>
            </a:fld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630000" y="401400"/>
            <a:ext cx="680076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BF524FA-2718-4D5F-9598-EB6D017AB662}" type="slidenum">
              <a:t>&lt;#&gt;</a:t>
            </a:fld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4114800" y="-12528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6300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/>
          </p:nvPr>
        </p:nvSpPr>
        <p:spPr>
          <a:xfrm>
            <a:off x="4114800" y="401400"/>
            <a:ext cx="331848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8F54E03-AC65-4698-8934-F26FCB411B2E}" type="slidenum">
              <a:t>&lt;#&gt;</a:t>
            </a:fld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292932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/>
          </p:nvPr>
        </p:nvSpPr>
        <p:spPr>
          <a:xfrm>
            <a:off x="5228640" y="-12528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/>
          </p:nvPr>
        </p:nvSpPr>
        <p:spPr>
          <a:xfrm>
            <a:off x="63000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6"/>
          <p:cNvSpPr>
            <a:spLocks noGrp="1"/>
          </p:cNvSpPr>
          <p:nvPr>
            <p:ph/>
          </p:nvPr>
        </p:nvSpPr>
        <p:spPr>
          <a:xfrm>
            <a:off x="292932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7"/>
          <p:cNvSpPr>
            <a:spLocks noGrp="1"/>
          </p:cNvSpPr>
          <p:nvPr>
            <p:ph/>
          </p:nvPr>
        </p:nvSpPr>
        <p:spPr>
          <a:xfrm>
            <a:off x="5228640" y="401400"/>
            <a:ext cx="2189520" cy="151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7F41BA7-93FE-42FB-8335-9A57E84BAFAE}" type="slidenum">
              <a:t>&lt;#&gt;</a:t>
            </a:fld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B7F0C9-9074-4D08-9351-1858C1D2138F}" type="slidenum">
              <a:t>&lt;#&gt;</a:t>
            </a:fld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BF66A3C-8621-4C8E-BF53-77AF4E2DCDD5}" type="slidenum">
              <a:t>&lt;#&gt;</a:t>
            </a:fld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348D639-67B9-4F7C-A0FF-B22A8719D7D4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6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9;p1" descr=""/>
          <p:cNvPicPr/>
          <p:nvPr/>
        </p:nvPicPr>
        <p:blipFill>
          <a:blip r:embed="rId2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1" name="Google Shape;10;p1" descr=""/>
          <p:cNvPicPr/>
          <p:nvPr/>
        </p:nvPicPr>
        <p:blipFill>
          <a:blip r:embed="rId3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9;p1" descr=""/>
          <p:cNvPicPr/>
          <p:nvPr/>
        </p:nvPicPr>
        <p:blipFill>
          <a:blip r:embed="rId2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381" name="Google Shape;10;p1" descr=""/>
          <p:cNvPicPr/>
          <p:nvPr/>
        </p:nvPicPr>
        <p:blipFill>
          <a:blip r:embed="rId3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sp>
        <p:nvSpPr>
          <p:cNvPr id="382" name="Google Shape;29;p4"/>
          <p:cNvSpPr/>
          <p:nvPr/>
        </p:nvSpPr>
        <p:spPr>
          <a:xfrm>
            <a:off x="-27360" y="-36720"/>
            <a:ext cx="9294120" cy="5263920"/>
          </a:xfrm>
          <a:prstGeom prst="rect">
            <a:avLst/>
          </a:prstGeom>
          <a:solidFill>
            <a:srgbClr val="f9ce06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1"/>
          <p:cNvSpPr>
            <a:spLocks noGrp="1"/>
          </p:cNvSpPr>
          <p:nvPr>
            <p:ph type="sldNum" idx="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c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8317E0A-E146-429B-9222-8D8EF00DEA10}" type="slidenum">
              <a:rPr b="0" lang="cs" sz="1000" spc="-1" strike="noStrike">
                <a:solidFill>
                  <a:schemeClr val="dk2"/>
                </a:solidFill>
                <a:latin typeface="Arial"/>
                <a:ea typeface="Arial"/>
              </a:rPr>
              <a:t>&lt;číslo&gt;</a:t>
            </a:fld>
            <a:endParaRPr b="0" lang="cs-CZ" sz="1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4" name="Google Shape;31;p4" descr=""/>
          <p:cNvPicPr/>
          <p:nvPr/>
        </p:nvPicPr>
        <p:blipFill>
          <a:blip r:embed="rId4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385" name="Google Shape;32;p4" descr=""/>
          <p:cNvPicPr/>
          <p:nvPr/>
        </p:nvPicPr>
        <p:blipFill>
          <a:blip r:embed="rId5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3536280" y="-36720"/>
            <a:ext cx="5607720" cy="526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tIns="0" bIns="0" anchor="t">
            <a:noAutofit/>
          </a:bodyPr>
          <a:p>
            <a:pPr indent="0">
              <a:buNone/>
            </a:pPr>
            <a:r>
              <a:rPr b="0" lang="cs-CZ" sz="52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9" name="Google Shape;37;p4" descr=""/>
          <p:cNvPicPr/>
          <p:nvPr/>
        </p:nvPicPr>
        <p:blipFill>
          <a:blip r:embed="rId6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390" name="Google Shape;38;p4" descr=""/>
          <p:cNvPicPr/>
          <p:nvPr/>
        </p:nvPicPr>
        <p:blipFill>
          <a:blip r:embed="rId7"/>
          <a:stretch/>
        </p:blipFill>
        <p:spPr>
          <a:xfrm>
            <a:off x="307080" y="208440"/>
            <a:ext cx="201960" cy="243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9;p1" descr=""/>
          <p:cNvPicPr/>
          <p:nvPr/>
        </p:nvPicPr>
        <p:blipFill>
          <a:blip r:embed="rId2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428" name="Google Shape;10;p1" descr=""/>
          <p:cNvPicPr/>
          <p:nvPr/>
        </p:nvPicPr>
        <p:blipFill>
          <a:blip r:embed="rId3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pic>
        <p:nvPicPr>
          <p:cNvPr id="429" name="Google Shape;40;p5" descr=""/>
          <p:cNvPicPr/>
          <p:nvPr/>
        </p:nvPicPr>
        <p:blipFill>
          <a:blip r:embed="rId4"/>
          <a:stretch/>
        </p:blipFill>
        <p:spPr>
          <a:xfrm>
            <a:off x="0" y="-28440"/>
            <a:ext cx="9194040" cy="5171400"/>
          </a:xfrm>
          <a:prstGeom prst="rect">
            <a:avLst/>
          </a:prstGeom>
          <a:ln w="0">
            <a:noFill/>
          </a:ln>
        </p:spPr>
      </p:pic>
      <p:sp>
        <p:nvSpPr>
          <p:cNvPr id="430" name="PlaceHolder 1"/>
          <p:cNvSpPr>
            <a:spLocks noGrp="1"/>
          </p:cNvSpPr>
          <p:nvPr>
            <p:ph type="sldNum" idx="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c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699CD19-CAAD-43A3-AFB0-7378F398EAC8}" type="slidenum">
              <a:rPr b="0" lang="cs" sz="1000" spc="-1" strike="noStrike">
                <a:solidFill>
                  <a:schemeClr val="dk2"/>
                </a:solidFill>
                <a:latin typeface="Arial"/>
                <a:ea typeface="Arial"/>
              </a:rPr>
              <a:t>&lt;číslo&gt;</a:t>
            </a:fld>
            <a:endParaRPr b="0" lang="cs-CZ" sz="1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1" name="Google Shape;42;p5" descr=""/>
          <p:cNvPicPr/>
          <p:nvPr/>
        </p:nvPicPr>
        <p:blipFill>
          <a:blip r:embed="rId5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432" name="Google Shape;43;p5" descr=""/>
          <p:cNvPicPr/>
          <p:nvPr/>
        </p:nvPicPr>
        <p:blipFill>
          <a:blip r:embed="rId6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tIns="0" bIns="0" anchor="t">
            <a:noAutofit/>
          </a:bodyPr>
          <a:p>
            <a:pPr indent="0">
              <a:buNone/>
            </a:pPr>
            <a:r>
              <a:rPr b="0" lang="cs-CZ" sz="52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9;p1" descr=""/>
          <p:cNvPicPr/>
          <p:nvPr/>
        </p:nvPicPr>
        <p:blipFill>
          <a:blip r:embed="rId2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472" name="Google Shape;10;p1" descr=""/>
          <p:cNvPicPr/>
          <p:nvPr/>
        </p:nvPicPr>
        <p:blipFill>
          <a:blip r:embed="rId3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sp>
        <p:nvSpPr>
          <p:cNvPr id="473" name="PlaceHolder 1"/>
          <p:cNvSpPr>
            <a:spLocks noGrp="1"/>
          </p:cNvSpPr>
          <p:nvPr>
            <p:ph type="sldNum" idx="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c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DAA1377-9007-4A18-A858-BBD35792193E}" type="slidenum">
              <a:rPr b="0" lang="cs" sz="1000" spc="-1" strike="noStrike">
                <a:solidFill>
                  <a:schemeClr val="dk2"/>
                </a:solidFill>
                <a:latin typeface="Arial"/>
                <a:ea typeface="Arial"/>
              </a:rPr>
              <a:t>&lt;číslo&gt;</a:t>
            </a:fld>
            <a:endParaRPr b="0" lang="cs-CZ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630000" y="1389600"/>
            <a:ext cx="3598920" cy="317916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4550400" y="1389600"/>
            <a:ext cx="3598920" cy="317916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 type="title"/>
          </p:nvPr>
        </p:nvSpPr>
        <p:spPr>
          <a:xfrm>
            <a:off x="630000" y="600120"/>
            <a:ext cx="6565320" cy="49032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buNone/>
            </a:pPr>
            <a:r>
              <a:rPr b="0" lang="cs-CZ" sz="35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9;p1" descr=""/>
          <p:cNvPicPr/>
          <p:nvPr/>
        </p:nvPicPr>
        <p:blipFill>
          <a:blip r:embed="rId2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515" name="Google Shape;10;p1" descr=""/>
          <p:cNvPicPr/>
          <p:nvPr/>
        </p:nvPicPr>
        <p:blipFill>
          <a:blip r:embed="rId3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sp>
        <p:nvSpPr>
          <p:cNvPr id="516" name="PlaceHolder 1"/>
          <p:cNvSpPr>
            <a:spLocks noGrp="1"/>
          </p:cNvSpPr>
          <p:nvPr>
            <p:ph type="body"/>
          </p:nvPr>
        </p:nvSpPr>
        <p:spPr>
          <a:xfrm>
            <a:off x="630000" y="1389600"/>
            <a:ext cx="5181120" cy="317916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sldNum" idx="10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c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0117939-3358-4E7D-93F2-3561FB748181}" type="slidenum">
              <a:rPr b="0" lang="cs" sz="1000" spc="-1" strike="noStrike">
                <a:solidFill>
                  <a:schemeClr val="dk2"/>
                </a:solidFill>
                <a:latin typeface="Arial"/>
                <a:ea typeface="Arial"/>
              </a:rPr>
              <a:t>&lt;číslo&gt;</a:t>
            </a:fld>
            <a:endParaRPr b="0" lang="cs-CZ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title"/>
          </p:nvPr>
        </p:nvSpPr>
        <p:spPr>
          <a:xfrm>
            <a:off x="630000" y="600120"/>
            <a:ext cx="6565320" cy="49032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buNone/>
            </a:pPr>
            <a:r>
              <a:rPr b="0" lang="cs-CZ" sz="35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9;p1" descr=""/>
          <p:cNvPicPr/>
          <p:nvPr/>
        </p:nvPicPr>
        <p:blipFill>
          <a:blip r:embed="rId2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557" name="Google Shape;10;p1" descr=""/>
          <p:cNvPicPr/>
          <p:nvPr/>
        </p:nvPicPr>
        <p:blipFill>
          <a:blip r:embed="rId3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pic>
        <p:nvPicPr>
          <p:cNvPr id="558" name="Google Shape;59;p8" descr=""/>
          <p:cNvPicPr/>
          <p:nvPr/>
        </p:nvPicPr>
        <p:blipFill>
          <a:blip r:embed="rId4"/>
          <a:stretch/>
        </p:blipFill>
        <p:spPr>
          <a:xfrm>
            <a:off x="305640" y="-49680"/>
            <a:ext cx="9320400" cy="5242320"/>
          </a:xfrm>
          <a:prstGeom prst="rect">
            <a:avLst/>
          </a:prstGeom>
          <a:ln w="0">
            <a:noFill/>
          </a:ln>
        </p:spPr>
      </p:pic>
      <p:sp>
        <p:nvSpPr>
          <p:cNvPr id="559" name="PlaceHolder 1"/>
          <p:cNvSpPr>
            <a:spLocks noGrp="1"/>
          </p:cNvSpPr>
          <p:nvPr>
            <p:ph type="body"/>
          </p:nvPr>
        </p:nvSpPr>
        <p:spPr>
          <a:xfrm>
            <a:off x="630000" y="1389600"/>
            <a:ext cx="5840280" cy="317916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sldNum" idx="1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c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F3FD8F0-101B-4DF5-9AA5-2C82108DB3BF}" type="slidenum">
              <a:rPr b="0" lang="cs" sz="1000" spc="-1" strike="noStrike">
                <a:solidFill>
                  <a:schemeClr val="dk2"/>
                </a:solidFill>
                <a:latin typeface="Arial"/>
                <a:ea typeface="Arial"/>
              </a:rPr>
              <a:t>&lt;číslo&gt;</a:t>
            </a:fld>
            <a:endParaRPr b="0" lang="cs-CZ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2" name="Google Shape;63;p8" descr=""/>
          <p:cNvPicPr/>
          <p:nvPr/>
        </p:nvPicPr>
        <p:blipFill>
          <a:blip r:embed="rId5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563" name="Google Shape;64;p8" descr=""/>
          <p:cNvPicPr/>
          <p:nvPr/>
        </p:nvPicPr>
        <p:blipFill>
          <a:blip r:embed="rId6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sp>
        <p:nvSpPr>
          <p:cNvPr id="564" name="PlaceHolder 4"/>
          <p:cNvSpPr>
            <a:spLocks noGrp="1"/>
          </p:cNvSpPr>
          <p:nvPr>
            <p:ph type="title"/>
          </p:nvPr>
        </p:nvSpPr>
        <p:spPr>
          <a:xfrm>
            <a:off x="630000" y="600120"/>
            <a:ext cx="4569120" cy="115884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buNone/>
            </a:pPr>
            <a:r>
              <a:rPr b="0" lang="cs-CZ" sz="35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9;p1" descr=""/>
          <p:cNvPicPr/>
          <p:nvPr/>
        </p:nvPicPr>
        <p:blipFill>
          <a:blip r:embed="rId2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39" name="Google Shape;10;p1" descr=""/>
          <p:cNvPicPr/>
          <p:nvPr/>
        </p:nvPicPr>
        <p:blipFill>
          <a:blip r:embed="rId3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c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EC7D6F0-E15B-4D90-A8D6-4A17428C3D1C}" type="slidenum">
              <a:rPr b="0" lang="cs" sz="1000" spc="-1" strike="noStrike">
                <a:solidFill>
                  <a:schemeClr val="dk2"/>
                </a:solidFill>
                <a:latin typeface="Arial"/>
                <a:ea typeface="Arial"/>
              </a:rPr>
              <a:t>&lt;číslo&gt;</a:t>
            </a:fld>
            <a:endParaRPr b="0" lang="cs-CZ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606200" y="720000"/>
            <a:ext cx="3554640" cy="346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30000" y="1892160"/>
            <a:ext cx="3401280" cy="238068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rmAutofit fontScale="68178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06200" y="4190040"/>
            <a:ext cx="3554640" cy="37872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rmAutofit fontScale="2727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title"/>
          </p:nvPr>
        </p:nvSpPr>
        <p:spPr>
          <a:xfrm>
            <a:off x="630000" y="591840"/>
            <a:ext cx="3401280" cy="169236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buNone/>
            </a:pPr>
            <a:r>
              <a:rPr b="0" lang="cs-CZ" sz="35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9;p1" descr=""/>
          <p:cNvPicPr/>
          <p:nvPr/>
        </p:nvPicPr>
        <p:blipFill>
          <a:blip r:embed="rId2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83" name="Google Shape;10;p1" descr=""/>
          <p:cNvPicPr/>
          <p:nvPr/>
        </p:nvPicPr>
        <p:blipFill>
          <a:blip r:embed="rId3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c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138D9EB-D65C-4F67-A1E1-1CCF5EDBF8C6}" type="slidenum">
              <a:rPr b="0" lang="cs" sz="1000" spc="-1" strike="noStrike">
                <a:solidFill>
                  <a:schemeClr val="dk2"/>
                </a:solidFill>
                <a:latin typeface="Arial"/>
                <a:ea typeface="Arial"/>
              </a:rPr>
              <a:t>&lt;číslo&gt;</a:t>
            </a:fld>
            <a:endParaRPr b="0" lang="cs-CZ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30000" y="1877400"/>
            <a:ext cx="3354120" cy="269136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rmAutofit fontScale="744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Google Shape;76;p10" descr=""/>
          <p:cNvPicPr/>
          <p:nvPr/>
        </p:nvPicPr>
        <p:blipFill>
          <a:blip r:embed="rId4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87" name="Google Shape;77;p10" descr=""/>
          <p:cNvPicPr/>
          <p:nvPr/>
        </p:nvPicPr>
        <p:blipFill>
          <a:blip r:embed="rId5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984840" y="0"/>
            <a:ext cx="5479200" cy="514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title"/>
          </p:nvPr>
        </p:nvSpPr>
        <p:spPr>
          <a:xfrm>
            <a:off x="630000" y="656640"/>
            <a:ext cx="3523680" cy="169236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buNone/>
            </a:pPr>
            <a:r>
              <a:rPr b="0" lang="cs-CZ" sz="35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9;p1" descr=""/>
          <p:cNvPicPr/>
          <p:nvPr/>
        </p:nvPicPr>
        <p:blipFill>
          <a:blip r:embed="rId2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128" name="Google Shape;10;p1" descr=""/>
          <p:cNvPicPr/>
          <p:nvPr/>
        </p:nvPicPr>
        <p:blipFill>
          <a:blip r:embed="rId3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c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8DDA934-62B8-4A29-A491-A51F42863CD0}" type="slidenum">
              <a:rPr b="0" lang="cs" sz="1000" spc="-1" strike="noStrike">
                <a:solidFill>
                  <a:schemeClr val="dk2"/>
                </a:solidFill>
                <a:latin typeface="Arial"/>
                <a:ea typeface="Arial"/>
              </a:rPr>
              <a:t>&lt;číslo&gt;</a:t>
            </a:fld>
            <a:endParaRPr b="0" lang="cs-CZ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title"/>
          </p:nvPr>
        </p:nvSpPr>
        <p:spPr>
          <a:xfrm>
            <a:off x="3046320" y="972720"/>
            <a:ext cx="3051000" cy="1288440"/>
          </a:xfrm>
          <a:prstGeom prst="rect">
            <a:avLst/>
          </a:prstGeom>
          <a:noFill/>
          <a:ln w="0">
            <a:noFill/>
          </a:ln>
        </p:spPr>
        <p:txBody>
          <a:bodyPr tIns="0" bIns="0" anchor="ctr">
            <a:normAutofit fontScale="70922"/>
          </a:bodyPr>
          <a:p>
            <a:pPr indent="0" algn="ctr">
              <a:lnSpc>
                <a:spcPct val="100000"/>
              </a:lnSpc>
              <a:buNone/>
            </a:pPr>
            <a:r>
              <a:rPr b="1" lang="cs-CZ" sz="12000" spc="-1" strike="noStrike">
                <a:solidFill>
                  <a:schemeClr val="dk1"/>
                </a:solidFill>
                <a:latin typeface="Bebas Neue"/>
                <a:ea typeface="Bebas Neue"/>
              </a:rPr>
              <a:t>xx%</a:t>
            </a:r>
            <a:endParaRPr b="0" lang="cs-CZ" sz="1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046320" y="2885400"/>
            <a:ext cx="3051000" cy="5095800"/>
          </a:xfrm>
          <a:prstGeom prst="rect">
            <a:avLst/>
          </a:prstGeom>
          <a:noFill/>
          <a:ln w="0">
            <a:noFill/>
          </a:ln>
        </p:spPr>
        <p:txBody>
          <a:bodyPr tIns="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title"/>
          </p:nvPr>
        </p:nvSpPr>
        <p:spPr>
          <a:xfrm>
            <a:off x="3046320" y="2318400"/>
            <a:ext cx="3051000" cy="146340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buNone/>
            </a:pPr>
            <a:r>
              <a:rPr b="0" lang="cs-CZ" sz="30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9;p1" descr=""/>
          <p:cNvPicPr/>
          <p:nvPr/>
        </p:nvPicPr>
        <p:blipFill>
          <a:blip r:embed="rId2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171" name="Google Shape;10;p1" descr=""/>
          <p:cNvPicPr/>
          <p:nvPr/>
        </p:nvPicPr>
        <p:blipFill>
          <a:blip r:embed="rId3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sldNum" idx="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c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482F87A-EA1B-47C9-8233-B0949D16D855}" type="slidenum">
              <a:rPr b="0" lang="cs" sz="1000" spc="-1" strike="noStrike">
                <a:solidFill>
                  <a:schemeClr val="dk2"/>
                </a:solidFill>
                <a:latin typeface="Arial"/>
                <a:ea typeface="Arial"/>
              </a:rPr>
              <a:t>&lt;číslo&gt;</a:t>
            </a:fld>
            <a:endParaRPr b="0" lang="cs-CZ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title"/>
          </p:nvPr>
        </p:nvSpPr>
        <p:spPr>
          <a:xfrm>
            <a:off x="1133640" y="972720"/>
            <a:ext cx="3051000" cy="1288440"/>
          </a:xfrm>
          <a:prstGeom prst="rect">
            <a:avLst/>
          </a:prstGeom>
          <a:noFill/>
          <a:ln w="0">
            <a:noFill/>
          </a:ln>
        </p:spPr>
        <p:txBody>
          <a:bodyPr tIns="0" bIns="0" anchor="ctr">
            <a:normAutofit fontScale="70922"/>
          </a:bodyPr>
          <a:p>
            <a:pPr indent="0" algn="ctr">
              <a:lnSpc>
                <a:spcPct val="100000"/>
              </a:lnSpc>
              <a:buNone/>
            </a:pPr>
            <a:r>
              <a:rPr b="1" lang="cs-CZ" sz="12000" spc="-1" strike="noStrike">
                <a:solidFill>
                  <a:schemeClr val="dk1"/>
                </a:solidFill>
                <a:latin typeface="Bebas Neue"/>
                <a:ea typeface="Bebas Neue"/>
              </a:rPr>
              <a:t>xx%</a:t>
            </a:r>
            <a:endParaRPr b="0" lang="cs-CZ" sz="1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title"/>
          </p:nvPr>
        </p:nvSpPr>
        <p:spPr>
          <a:xfrm>
            <a:off x="4663440" y="972720"/>
            <a:ext cx="3051000" cy="1288440"/>
          </a:xfrm>
          <a:prstGeom prst="rect">
            <a:avLst/>
          </a:prstGeom>
          <a:noFill/>
          <a:ln w="0">
            <a:noFill/>
          </a:ln>
        </p:spPr>
        <p:txBody>
          <a:bodyPr tIns="0" bIns="0" anchor="ctr">
            <a:normAutofit fontScale="70922"/>
          </a:bodyPr>
          <a:p>
            <a:pPr indent="0" algn="ctr">
              <a:lnSpc>
                <a:spcPct val="100000"/>
              </a:lnSpc>
              <a:buNone/>
            </a:pPr>
            <a:r>
              <a:rPr b="1" lang="cs-CZ" sz="12000" spc="-1" strike="noStrike">
                <a:solidFill>
                  <a:schemeClr val="dk1"/>
                </a:solidFill>
                <a:latin typeface="Bebas Neue"/>
                <a:ea typeface="Bebas Neue"/>
              </a:rPr>
              <a:t>xx%</a:t>
            </a:r>
            <a:endParaRPr b="0" lang="cs-CZ" sz="1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663440" y="2885400"/>
            <a:ext cx="3051000" cy="5095800"/>
          </a:xfrm>
          <a:prstGeom prst="rect">
            <a:avLst/>
          </a:prstGeom>
          <a:noFill/>
          <a:ln w="0">
            <a:noFill/>
          </a:ln>
        </p:spPr>
        <p:txBody>
          <a:bodyPr tIns="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title"/>
          </p:nvPr>
        </p:nvSpPr>
        <p:spPr>
          <a:xfrm>
            <a:off x="4663440" y="2318400"/>
            <a:ext cx="3051000" cy="146340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buNone/>
            </a:pPr>
            <a:r>
              <a:rPr b="0" lang="cs-CZ" sz="30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1133640" y="2885400"/>
            <a:ext cx="3051000" cy="5095800"/>
          </a:xfrm>
          <a:prstGeom prst="rect">
            <a:avLst/>
          </a:prstGeom>
          <a:noFill/>
          <a:ln w="0">
            <a:noFill/>
          </a:ln>
        </p:spPr>
        <p:txBody>
          <a:bodyPr tIns="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8"/>
          <p:cNvSpPr>
            <a:spLocks noGrp="1"/>
          </p:cNvSpPr>
          <p:nvPr>
            <p:ph type="title"/>
          </p:nvPr>
        </p:nvSpPr>
        <p:spPr>
          <a:xfrm>
            <a:off x="1133640" y="2318400"/>
            <a:ext cx="3051000" cy="146340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buNone/>
            </a:pPr>
            <a:r>
              <a:rPr b="0" lang="cs-CZ" sz="30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9;p1" descr=""/>
          <p:cNvPicPr/>
          <p:nvPr/>
        </p:nvPicPr>
        <p:blipFill>
          <a:blip r:embed="rId2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217" name="Google Shape;10;p1" descr=""/>
          <p:cNvPicPr/>
          <p:nvPr/>
        </p:nvPicPr>
        <p:blipFill>
          <a:blip r:embed="rId3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9;p1" descr=""/>
          <p:cNvPicPr/>
          <p:nvPr/>
        </p:nvPicPr>
        <p:blipFill>
          <a:blip r:embed="rId2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255" name="Google Shape;10;p1" descr=""/>
          <p:cNvPicPr/>
          <p:nvPr/>
        </p:nvPicPr>
        <p:blipFill>
          <a:blip r:embed="rId3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9;p1" descr=""/>
          <p:cNvPicPr/>
          <p:nvPr/>
        </p:nvPicPr>
        <p:blipFill>
          <a:blip r:embed="rId2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293" name="Google Shape;10;p1" descr=""/>
          <p:cNvPicPr/>
          <p:nvPr/>
        </p:nvPicPr>
        <p:blipFill>
          <a:blip r:embed="rId3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pic>
        <p:nvPicPr>
          <p:cNvPr id="294" name="Google Shape;13;p2" descr=""/>
          <p:cNvPicPr/>
          <p:nvPr/>
        </p:nvPicPr>
        <p:blipFill>
          <a:blip r:embed="rId4"/>
          <a:stretch/>
        </p:blipFill>
        <p:spPr>
          <a:xfrm>
            <a:off x="-315720" y="-177480"/>
            <a:ext cx="9459360" cy="5320800"/>
          </a:xfrm>
          <a:prstGeom prst="rect">
            <a:avLst/>
          </a:prstGeom>
          <a:ln w="0">
            <a:noFill/>
          </a:ln>
        </p:spPr>
      </p:pic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tIns="0" bIns="0" anchor="t">
            <a:noAutofit/>
          </a:bodyPr>
          <a:p>
            <a:pPr indent="0">
              <a:buNone/>
            </a:pPr>
            <a:r>
              <a:rPr b="0" lang="cs-CZ" sz="52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ldNum" idx="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c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7777B0C-0350-4DBE-B0BE-CCFD1DAA2E44}" type="slidenum">
              <a:rPr b="0" lang="cs" sz="1000" spc="-1" strike="noStrike">
                <a:solidFill>
                  <a:schemeClr val="dk2"/>
                </a:solidFill>
                <a:latin typeface="Arial"/>
                <a:ea typeface="Arial"/>
              </a:rPr>
              <a:t>&lt;číslo&gt;</a:t>
            </a:fld>
            <a:endParaRPr b="0" lang="cs-CZ" sz="1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7" name="Google Shape;17;p2" descr=""/>
          <p:cNvPicPr/>
          <p:nvPr/>
        </p:nvPicPr>
        <p:blipFill>
          <a:blip r:embed="rId5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298" name="Google Shape;18;p2" descr=""/>
          <p:cNvPicPr/>
          <p:nvPr/>
        </p:nvPicPr>
        <p:blipFill>
          <a:blip r:embed="rId6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9;p1" descr=""/>
          <p:cNvPicPr/>
          <p:nvPr/>
        </p:nvPicPr>
        <p:blipFill>
          <a:blip r:embed="rId2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337" name="Google Shape;10;p1" descr=""/>
          <p:cNvPicPr/>
          <p:nvPr/>
        </p:nvPicPr>
        <p:blipFill>
          <a:blip r:embed="rId3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sp>
        <p:nvSpPr>
          <p:cNvPr id="338" name="PlaceHolder 1"/>
          <p:cNvSpPr>
            <a:spLocks noGrp="1"/>
          </p:cNvSpPr>
          <p:nvPr>
            <p:ph type="sldNum" idx="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c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B7A336F-E4CC-4DDA-8BB8-7D62DE1DFFB0}" type="slidenum">
              <a:rPr b="0" lang="cs" sz="1000" spc="-1" strike="noStrike">
                <a:solidFill>
                  <a:schemeClr val="dk2"/>
                </a:solidFill>
                <a:latin typeface="Arial"/>
                <a:ea typeface="Arial"/>
              </a:rPr>
              <a:t>&lt;číslo&gt;</a:t>
            </a:fld>
            <a:endParaRPr b="0" lang="cs-CZ" sz="1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9" name="Google Shape;22;p3" descr=""/>
          <p:cNvPicPr/>
          <p:nvPr/>
        </p:nvPicPr>
        <p:blipFill>
          <a:blip r:embed="rId4"/>
          <a:stretch/>
        </p:blipFill>
        <p:spPr>
          <a:xfrm>
            <a:off x="307080" y="208080"/>
            <a:ext cx="201960" cy="243720"/>
          </a:xfrm>
          <a:prstGeom prst="rect">
            <a:avLst/>
          </a:prstGeom>
          <a:ln w="0">
            <a:noFill/>
          </a:ln>
        </p:spPr>
      </p:pic>
      <p:pic>
        <p:nvPicPr>
          <p:cNvPr id="340" name="Google Shape;23;p3" descr=""/>
          <p:cNvPicPr/>
          <p:nvPr/>
        </p:nvPicPr>
        <p:blipFill>
          <a:blip r:embed="rId5"/>
          <a:stretch/>
        </p:blipFill>
        <p:spPr>
          <a:xfrm>
            <a:off x="7682760" y="208080"/>
            <a:ext cx="877680" cy="243720"/>
          </a:xfrm>
          <a:prstGeom prst="rect">
            <a:avLst/>
          </a:prstGeom>
          <a:ln w="0">
            <a:noFill/>
          </a:ln>
        </p:spPr>
      </p:pic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30000" y="-1252800"/>
            <a:ext cx="6800760" cy="31662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3664440" y="0"/>
            <a:ext cx="5479200" cy="514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3169800"/>
          </a:xfrm>
          <a:prstGeom prst="rect">
            <a:avLst/>
          </a:prstGeom>
          <a:noFill/>
          <a:ln w="0">
            <a:noFill/>
          </a:ln>
        </p:spPr>
        <p:txBody>
          <a:bodyPr lIns="0" tIns="0" bIns="0" anchor="t">
            <a:noAutofit/>
          </a:bodyPr>
          <a:p>
            <a:pPr indent="0">
              <a:buNone/>
            </a:pPr>
            <a:r>
              <a:rPr b="0" lang="cs-CZ" sz="52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0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461880" y="837000"/>
            <a:ext cx="4075920" cy="2536200"/>
          </a:xfrm>
          <a:prstGeom prst="rect">
            <a:avLst/>
          </a:prstGeom>
          <a:noFill/>
          <a:ln w="0">
            <a:noFill/>
          </a:ln>
        </p:spPr>
        <p:txBody>
          <a:bodyPr lIns="0" tIns="0" bIns="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cs" sz="5200" spc="-1" strike="noStrike">
                <a:solidFill>
                  <a:schemeClr val="dk1"/>
                </a:solidFill>
                <a:latin typeface="Bebas Neue"/>
                <a:ea typeface="Bebas Neue"/>
              </a:rPr>
              <a:t>Abeceda mediální prezentace a marketingové komunikace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 type="subTitle"/>
          </p:nvPr>
        </p:nvSpPr>
        <p:spPr>
          <a:xfrm>
            <a:off x="461880" y="3747960"/>
            <a:ext cx="4075920" cy="307476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2800" spc="-1" strike="noStrike">
                <a:solidFill>
                  <a:srgbClr val="000000"/>
                </a:solidFill>
                <a:latin typeface="Roboto Condensed Light"/>
                <a:ea typeface="Roboto Condensed Light"/>
              </a:rPr>
              <a:t>Pro krajská sdružení a jejich mediální dodavatele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/>
          </p:nvPr>
        </p:nvSpPr>
        <p:spPr>
          <a:xfrm>
            <a:off x="630000" y="-122760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Marek Valko a Aneta Králová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/>
          </p:nvPr>
        </p:nvSpPr>
        <p:spPr>
          <a:xfrm>
            <a:off x="630000" y="1368720"/>
            <a:ext cx="3354120" cy="37746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rmAutofit fontScale="71931"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i="1" lang="cs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Na cestě k udržitelné budoucnosti </a:t>
            </a:r>
            <a:r>
              <a:rPr b="0" lang="cs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/ Vysočina bude vodíková / Piráti plní program - Vysočina bude vodíková / Já, Hana Hajnová, jsem posunula Vysočinu k vodíkové budoucnosti!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cs" sz="20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MY / JÁ jsme udělali / Piráti protlačili, plníme program, jsme zárukou ekologické budoucnosti…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20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</a:t>
            </a:r>
            <a:r>
              <a:rPr b="1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Ke komu mluvíme?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K naší cílové skupině. Mladým lidem s vyšším vzděláním, ženám, lidem, kterým záleží na přírodě / digitalizaci / IT / čisté politice.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20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</a:t>
            </a:r>
            <a:r>
              <a:rPr b="1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Jak s nimi mluvíme?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Jejich jazykem. Respektujeme zahlcenost informačního prostoru - jasné claimy, hesla, “twitterová forma”, rychlý přenos informace.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/>
          </p:nvPr>
        </p:nvSpPr>
        <p:spPr>
          <a:xfrm>
            <a:off x="630000" y="-122760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Marek Valko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 type="title"/>
          </p:nvPr>
        </p:nvSpPr>
        <p:spPr>
          <a:xfrm>
            <a:off x="630000" y="656640"/>
            <a:ext cx="3523680" cy="95040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3500" spc="-1" strike="noStrike">
                <a:solidFill>
                  <a:schemeClr val="dk1"/>
                </a:solidFill>
                <a:latin typeface="Bebas Neue"/>
                <a:ea typeface="Bebas Neue"/>
              </a:rPr>
              <a:t>Jak “prodávat”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Google Shape;176;p22"/>
          <p:cNvSpPr/>
          <p:nvPr/>
        </p:nvSpPr>
        <p:spPr>
          <a:xfrm>
            <a:off x="3984840" y="0"/>
            <a:ext cx="5479200" cy="5143320"/>
          </a:xfrm>
          <a:prstGeom prst="chevron">
            <a:avLst>
              <a:gd name="adj" fmla="val 50000"/>
            </a:avLst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181;p23" descr=""/>
          <p:cNvPicPr/>
          <p:nvPr/>
        </p:nvPicPr>
        <p:blipFill>
          <a:blip r:embed="rId1"/>
          <a:srcRect l="-280884" t="-339297" r="-280884" b="-339297"/>
          <a:stretch/>
        </p:blipFill>
        <p:spPr>
          <a:xfrm>
            <a:off x="3536280" y="-36720"/>
            <a:ext cx="5607720" cy="5263920"/>
          </a:xfrm>
          <a:prstGeom prst="rect">
            <a:avLst/>
          </a:prstGeom>
          <a:ln w="0">
            <a:noFill/>
          </a:ln>
        </p:spPr>
      </p:pic>
      <p:sp>
        <p:nvSpPr>
          <p:cNvPr id="643" name="PlaceHolder 1"/>
          <p:cNvSpPr>
            <a:spLocks noGrp="1"/>
          </p:cNvSpPr>
          <p:nvPr>
            <p:ph/>
          </p:nvPr>
        </p:nvSpPr>
        <p:spPr>
          <a:xfrm>
            <a:off x="630000" y="-122760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spcBef>
                <a:spcPts val="1417"/>
              </a:spcBef>
              <a:buNone/>
            </a:pPr>
            <a:endParaRPr b="0" lang="cs-CZ" sz="1100" spc="-1" strike="noStrike">
              <a:solidFill>
                <a:srgbClr val="000000"/>
              </a:solidFill>
              <a:latin typeface="Roboto Condensed"/>
              <a:ea typeface="Roboto Condensed"/>
            </a:endParaRPr>
          </a:p>
        </p:txBody>
      </p:sp>
      <p:sp>
        <p:nvSpPr>
          <p:cNvPr id="644" name="PlaceHolder 2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1268280"/>
          </a:xfrm>
          <a:prstGeom prst="rect">
            <a:avLst/>
          </a:prstGeom>
          <a:noFill/>
          <a:ln w="0">
            <a:noFill/>
          </a:ln>
        </p:spPr>
        <p:txBody>
          <a:bodyPr lIns="0" tIns="0" bIns="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cs" sz="5200" spc="-1" strike="noStrike">
                <a:solidFill>
                  <a:schemeClr val="dk1"/>
                </a:solidFill>
                <a:latin typeface="Bebas Neue"/>
                <a:ea typeface="Bebas Neue"/>
              </a:rPr>
              <a:t>Média, média, média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PlaceHolder 3"/>
          <p:cNvSpPr>
            <a:spLocks noGrp="1"/>
          </p:cNvSpPr>
          <p:nvPr>
            <p:ph type="subTitle"/>
          </p:nvPr>
        </p:nvSpPr>
        <p:spPr>
          <a:xfrm>
            <a:off x="630000" y="3127680"/>
            <a:ext cx="4075920" cy="307476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2800" spc="-1" strike="noStrike">
                <a:solidFill>
                  <a:srgbClr val="666666"/>
                </a:solidFill>
                <a:latin typeface="Roboto Condensed Light"/>
                <a:ea typeface="Roboto Condensed Light"/>
              </a:rPr>
              <a:t>Proč chceme být v novinách?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/>
          </p:nvPr>
        </p:nvSpPr>
        <p:spPr>
          <a:xfrm>
            <a:off x="630000" y="1528560"/>
            <a:ext cx="4722120" cy="30402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rmAutofit/>
          </a:bodyPr>
          <a:p>
            <a:pPr indent="0">
              <a:lnSpc>
                <a:spcPct val="115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cs" sz="21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Všude na očích, potom v hlavě voličů</a:t>
            </a:r>
            <a:br>
              <a:rPr sz="1600"/>
            </a:br>
            <a:r>
              <a:rPr b="1" lang="cs" sz="2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</a:t>
            </a:r>
            <a:r>
              <a:rPr b="1" lang="cs" sz="17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média: lokální deníky, lokální online </a:t>
            </a:r>
            <a:r>
              <a:rPr b="0" lang="cs" sz="17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média, rádia, lokální televize, ale i celostát</a:t>
            </a:r>
            <a:br>
              <a:rPr sz="1700"/>
            </a:br>
            <a:r>
              <a:rPr b="1" lang="cs" sz="2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</a:t>
            </a:r>
            <a:r>
              <a:rPr b="0" lang="cs" sz="17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sociální sítě</a:t>
            </a:r>
            <a:br>
              <a:rPr sz="1700"/>
            </a:br>
            <a:r>
              <a:rPr b="1" lang="cs" sz="2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</a:t>
            </a:r>
            <a:r>
              <a:rPr b="0" lang="cs" sz="17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fyzický prostor: letáky, billboardy atd. 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Google Shape;190;p24"/>
          <p:cNvSpPr/>
          <p:nvPr/>
        </p:nvSpPr>
        <p:spPr>
          <a:xfrm>
            <a:off x="3984840" y="0"/>
            <a:ext cx="5479200" cy="5143320"/>
          </a:xfrm>
          <a:prstGeom prst="chevron">
            <a:avLst>
              <a:gd name="adj" fmla="val 50000"/>
            </a:avLst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/>
          </p:nvPr>
        </p:nvSpPr>
        <p:spPr>
          <a:xfrm>
            <a:off x="630000" y="-114300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Aneta Králová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 type="title"/>
          </p:nvPr>
        </p:nvSpPr>
        <p:spPr>
          <a:xfrm>
            <a:off x="630000" y="656640"/>
            <a:ext cx="3523680" cy="95040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3500" spc="-1" strike="noStrike">
                <a:solidFill>
                  <a:schemeClr val="dk1"/>
                </a:solidFill>
                <a:latin typeface="Bebas Neue"/>
                <a:ea typeface="Bebas Neue"/>
              </a:rPr>
              <a:t>Kde všude máme být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/>
          </p:nvPr>
        </p:nvSpPr>
        <p:spPr>
          <a:xfrm>
            <a:off x="630000" y="1389600"/>
            <a:ext cx="5855400" cy="375372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rmAutofit fontScale="80688" lnSpcReduction="10000"/>
          </a:bodyPr>
          <a:p>
            <a:pPr marL="457200" indent="-315000">
              <a:lnSpc>
                <a:spcPct val="115000"/>
              </a:lnSpc>
              <a:buClr>
                <a:srgbClr val="000000"/>
              </a:buClr>
              <a:buFont typeface="Roboto Condensed"/>
              <a:buChar char="●"/>
            </a:pPr>
            <a:r>
              <a:rPr b="1" lang="cs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TZ vychází z témat, které řeší politici a političky</a:t>
            </a:r>
            <a:r>
              <a:rPr b="0" lang="cs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&gt; důležité je téma uchopit, tak aby bylo pro média a veřejnost zajímavé a stravitelné &gt; </a:t>
            </a:r>
            <a:r>
              <a:rPr b="0" lang="cs" sz="1600" spc="-1" strike="noStrike">
                <a:solidFill>
                  <a:srgbClr val="000000"/>
                </a:solidFill>
                <a:highlight>
                  <a:srgbClr val="f9ce06"/>
                </a:highlight>
                <a:latin typeface="Roboto Condensed"/>
                <a:ea typeface="Roboto Condensed"/>
              </a:rPr>
              <a:t>témata/úspěchy je nutné předat včas KMM</a:t>
            </a:r>
            <a:r>
              <a:rPr b="0" lang="cs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, na něm je pak forma sdělení a rozhození TZ do médií (KMM mají svůj kontaktlist na novináře)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15000">
              <a:lnSpc>
                <a:spcPct val="115000"/>
              </a:lnSpc>
              <a:buClr>
                <a:srgbClr val="000000"/>
              </a:buClr>
              <a:buFont typeface="Roboto Condensed"/>
              <a:buChar char="●"/>
            </a:pPr>
            <a:r>
              <a:rPr b="1" lang="cs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TZ musí novináře zaujmout a jít mu naproti</a:t>
            </a:r>
            <a:r>
              <a:rPr b="0" lang="cs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: chytlavý titulek, jednoduchý jazyk, jasné sdělení, citace </a:t>
            </a:r>
            <a:br>
              <a:rPr sz="1600"/>
            </a:br>
            <a:r>
              <a:rPr b="0" lang="cs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- novinář si nechce přidělávat práci navíc, čím lépe bude TZ napsaná, tím větší je šance, že se do médií dostane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15000">
              <a:lnSpc>
                <a:spcPct val="115000"/>
              </a:lnSpc>
              <a:buClr>
                <a:srgbClr val="000000"/>
              </a:buClr>
              <a:buFont typeface="Roboto Condensed"/>
              <a:buChar char="●"/>
            </a:pPr>
            <a:r>
              <a:rPr b="1" lang="cs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Sledování života TZ:</a:t>
            </a:r>
            <a:r>
              <a:rPr b="0" lang="cs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vyšla v médiích? jestli ano, ve kterých, pokud ne, snažit se zjistit, proč nevyšla, nebát se zavolat novinářům - připomenout jim, že mají tiskovku v mailu,</a:t>
            </a:r>
            <a:r>
              <a:rPr b="1" lang="cs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</a:t>
            </a:r>
            <a:r>
              <a:rPr b="0" lang="cs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že se můžou na cokoliv doptat, nabídnout případně rozhovor s politkem/političkou apod.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15000">
              <a:lnSpc>
                <a:spcPct val="115000"/>
              </a:lnSpc>
              <a:buClr>
                <a:srgbClr val="000000"/>
              </a:buClr>
              <a:buFont typeface="Roboto Condensed"/>
              <a:buChar char="●"/>
            </a:pPr>
            <a:r>
              <a:rPr b="1" lang="cs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Rychlost: </a:t>
            </a:r>
            <a:r>
              <a:rPr b="0" lang="cs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všude kolem nás je obrovské množství informací, my se do tohoto prostoru chceme “vlomit”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cs" sz="225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Nezapomínejte na to, že chceme do veřejného prostoru dostat </a:t>
            </a:r>
            <a:r>
              <a:rPr b="1" lang="cs" sz="2250" spc="-1" strike="noStrike">
                <a:solidFill>
                  <a:srgbClr val="000000"/>
                </a:solidFill>
                <a:highlight>
                  <a:srgbClr val="f9ce06"/>
                </a:highlight>
                <a:latin typeface="Roboto Condensed"/>
                <a:ea typeface="Roboto Condensed"/>
              </a:rPr>
              <a:t>PIRÁTY</a:t>
            </a:r>
            <a:r>
              <a:rPr b="1" lang="cs" sz="225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. </a:t>
            </a:r>
            <a:endParaRPr b="0" lang="cs-CZ" sz="2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/>
          </p:nvPr>
        </p:nvSpPr>
        <p:spPr>
          <a:xfrm>
            <a:off x="630000" y="-105804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Aneta Králová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 type="title"/>
          </p:nvPr>
        </p:nvSpPr>
        <p:spPr>
          <a:xfrm>
            <a:off x="630000" y="600120"/>
            <a:ext cx="4569120" cy="95040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3500" spc="-1" strike="noStrike">
                <a:solidFill>
                  <a:schemeClr val="dk1"/>
                </a:solidFill>
                <a:latin typeface="Bebas Neue"/>
                <a:ea typeface="Bebas Neue"/>
              </a:rPr>
              <a:t>jak na tiskovou zprávu?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/>
          </p:nvPr>
        </p:nvSpPr>
        <p:spPr>
          <a:xfrm>
            <a:off x="630000" y="1231200"/>
            <a:ext cx="1584360" cy="391176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rmAutofit fontScale="957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2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1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Nasněžilo, nejsou odhrnuté silnice.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Kdo za to může? </a:t>
            </a:r>
            <a:r>
              <a:rPr b="0" lang="cs" sz="13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Piráti to řeší!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cs" sz="2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</a:t>
            </a:r>
            <a:r>
              <a:rPr b="1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Je sucho, není úroda. 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Co může udělat kraj? Něco hned, něco později? </a:t>
            </a:r>
            <a:r>
              <a:rPr b="0" lang="cs" sz="13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Piráti znají řešení. Přidejte se k nám a změňte to!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cs" sz="2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</a:t>
            </a:r>
            <a:r>
              <a:rPr b="1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Zavřeli babičku za konopnou mast?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To je na hlavu, Piráti chtějí tomuto zabránit a proto jsou ve vládě. </a:t>
            </a:r>
            <a:r>
              <a:rPr b="0" lang="cs" sz="13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Pomoz nám dotáhnout legalizaci do konce. 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/>
          </p:nvPr>
        </p:nvSpPr>
        <p:spPr>
          <a:xfrm>
            <a:off x="630000" y="-105804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Marek Valko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 type="title"/>
          </p:nvPr>
        </p:nvSpPr>
        <p:spPr>
          <a:xfrm>
            <a:off x="630000" y="600120"/>
            <a:ext cx="4569120" cy="95040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3500" spc="-1" strike="noStrike">
                <a:solidFill>
                  <a:schemeClr val="dk1"/>
                </a:solidFill>
                <a:latin typeface="Bebas Neue"/>
                <a:ea typeface="Bebas Neue"/>
              </a:rPr>
              <a:t>Jak těžit témata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56" name="Google Shape;207;p26"/>
          <p:cNvGrpSpPr/>
          <p:nvPr/>
        </p:nvGrpSpPr>
        <p:grpSpPr>
          <a:xfrm>
            <a:off x="2295000" y="291960"/>
            <a:ext cx="4172760" cy="4021920"/>
            <a:chOff x="2295000" y="291960"/>
            <a:chExt cx="4172760" cy="4021920"/>
          </a:xfrm>
        </p:grpSpPr>
        <p:sp>
          <p:nvSpPr>
            <p:cNvPr id="657" name="Google Shape;208;p26"/>
            <p:cNvSpPr/>
            <p:nvPr/>
          </p:nvSpPr>
          <p:spPr>
            <a:xfrm rot="15003600">
              <a:off x="3726360" y="3434040"/>
              <a:ext cx="771120" cy="771120"/>
            </a:xfrm>
            <a:prstGeom prst="ellipse">
              <a:avLst/>
            </a:prstGeom>
            <a:solidFill>
              <a:srgbClr val="d686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cs-CZ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58" name="Google Shape;209;p26"/>
            <p:cNvSpPr/>
            <p:nvPr/>
          </p:nvSpPr>
          <p:spPr>
            <a:xfrm rot="394200">
              <a:off x="2318760" y="1330920"/>
              <a:ext cx="440280" cy="440280"/>
            </a:xfrm>
            <a:prstGeom prst="ellipse">
              <a:avLst/>
            </a:prstGeom>
            <a:solidFill>
              <a:srgbClr val="d686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cs" sz="1400" spc="-1" strike="noStrike">
                  <a:solidFill>
                    <a:schemeClr val="lt1"/>
                  </a:solidFill>
                  <a:latin typeface="Roboto Condensed"/>
                  <a:ea typeface="Roboto Condensed"/>
                </a:rPr>
                <a:t>IG</a:t>
              </a:r>
              <a:endParaRPr b="0" lang="cs-CZ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59" name="Google Shape;210;p26"/>
            <p:cNvSpPr/>
            <p:nvPr/>
          </p:nvSpPr>
          <p:spPr>
            <a:xfrm rot="21329400">
              <a:off x="2772360" y="2157480"/>
              <a:ext cx="1554840" cy="1603800"/>
            </a:xfrm>
            <a:prstGeom prst="ellipse">
              <a:avLst/>
            </a:prstGeom>
            <a:solidFill>
              <a:srgbClr val="d686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cs" sz="1400" spc="-1" strike="noStrike">
                  <a:solidFill>
                    <a:schemeClr val="lt1"/>
                  </a:solidFill>
                  <a:latin typeface="Roboto Condensed"/>
                  <a:ea typeface="Roboto Condensed"/>
                </a:rPr>
                <a:t>Sleduji celostátní média</a:t>
              </a:r>
              <a:endParaRPr b="0" lang="cs-CZ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0" name="Google Shape;211;p26"/>
            <p:cNvSpPr/>
            <p:nvPr/>
          </p:nvSpPr>
          <p:spPr>
            <a:xfrm rot="791400">
              <a:off x="4616640" y="461520"/>
              <a:ext cx="1681200" cy="1681200"/>
            </a:xfrm>
            <a:prstGeom prst="ellipse">
              <a:avLst/>
            </a:prstGeom>
            <a:solidFill>
              <a:srgbClr val="d686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cs" sz="1400" spc="-1" strike="noStrike">
                  <a:solidFill>
                    <a:schemeClr val="lt1"/>
                  </a:solidFill>
                  <a:latin typeface="Roboto Condensed"/>
                  <a:ea typeface="Roboto Condensed"/>
                </a:rPr>
                <a:t>Kdo mi co řekne</a:t>
              </a:r>
              <a:endParaRPr b="0" lang="cs-CZ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1" name="Google Shape;212;p26"/>
            <p:cNvSpPr/>
            <p:nvPr/>
          </p:nvSpPr>
          <p:spPr>
            <a:xfrm rot="21120000">
              <a:off x="2661840" y="2131920"/>
              <a:ext cx="628920" cy="628920"/>
            </a:xfrm>
            <a:prstGeom prst="ellipse">
              <a:avLst/>
            </a:prstGeom>
            <a:solidFill>
              <a:srgbClr val="701c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cs" sz="700" spc="-1" strike="noStrike">
                  <a:solidFill>
                    <a:schemeClr val="lt1"/>
                  </a:solidFill>
                  <a:latin typeface="Arial"/>
                  <a:ea typeface="Arial"/>
                </a:rPr>
                <a:t>Twitter</a:t>
              </a:r>
              <a:endParaRPr b="0" lang="cs-CZ" sz="7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2" name="Google Shape;213;p26"/>
            <p:cNvSpPr/>
            <p:nvPr/>
          </p:nvSpPr>
          <p:spPr>
            <a:xfrm rot="15002400">
              <a:off x="3267720" y="1037520"/>
              <a:ext cx="273960" cy="273960"/>
            </a:xfrm>
            <a:prstGeom prst="ellipse">
              <a:avLst/>
            </a:prstGeom>
            <a:solidFill>
              <a:srgbClr val="d686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cs-CZ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63" name="Google Shape;214;p26"/>
          <p:cNvGrpSpPr/>
          <p:nvPr/>
        </p:nvGrpSpPr>
        <p:grpSpPr>
          <a:xfrm>
            <a:off x="4447080" y="1739520"/>
            <a:ext cx="2439720" cy="2439720"/>
            <a:chOff x="4447080" y="1739520"/>
            <a:chExt cx="2439720" cy="2439720"/>
          </a:xfrm>
        </p:grpSpPr>
        <p:sp>
          <p:nvSpPr>
            <p:cNvPr id="664" name="Google Shape;215;p26"/>
            <p:cNvSpPr/>
            <p:nvPr/>
          </p:nvSpPr>
          <p:spPr>
            <a:xfrm>
              <a:off x="4447080" y="1739520"/>
              <a:ext cx="2439720" cy="2439720"/>
            </a:xfrm>
            <a:prstGeom prst="ellipse">
              <a:avLst/>
            </a:prstGeom>
            <a:solidFill>
              <a:srgbClr val="551561"/>
            </a:solidFill>
            <a:ln w="0">
              <a:noFill/>
            </a:ln>
            <a:effectLst>
              <a:outerShdw algn="tl" blurRad="228600" dir="5400000" dist="50760" rotWithShape="0">
                <a:srgbClr val="000000">
                  <a:alpha val="5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cs-CZ" sz="1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65" name="Google Shape;216;p26"/>
            <p:cNvSpPr/>
            <p:nvPr/>
          </p:nvSpPr>
          <p:spPr>
            <a:xfrm>
              <a:off x="4735800" y="2428200"/>
              <a:ext cx="1862280" cy="116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cs" sz="12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Sjíždím sociální sítě a sleduji, kdo o čem mluví.</a:t>
              </a:r>
              <a:endParaRPr b="0" lang="cs-CZ" sz="12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66" name="Google Shape;217;p26"/>
          <p:cNvGrpSpPr/>
          <p:nvPr/>
        </p:nvGrpSpPr>
        <p:grpSpPr>
          <a:xfrm>
            <a:off x="3566880" y="1297800"/>
            <a:ext cx="1423440" cy="1423440"/>
            <a:chOff x="3566880" y="1297800"/>
            <a:chExt cx="1423440" cy="1423440"/>
          </a:xfrm>
        </p:grpSpPr>
        <p:sp>
          <p:nvSpPr>
            <p:cNvPr id="667" name="Google Shape;218;p26"/>
            <p:cNvSpPr/>
            <p:nvPr/>
          </p:nvSpPr>
          <p:spPr>
            <a:xfrm>
              <a:off x="3566880" y="1297800"/>
              <a:ext cx="1423440" cy="1423440"/>
            </a:xfrm>
            <a:prstGeom prst="ellipse">
              <a:avLst/>
            </a:prstGeom>
            <a:solidFill>
              <a:srgbClr val="701c7f"/>
            </a:solidFill>
            <a:ln w="0">
              <a:noFill/>
            </a:ln>
            <a:effectLst>
              <a:outerShdw algn="tl" blurRad="228600" dir="5400000" dist="50760" rotWithShape="0">
                <a:srgbClr val="000000">
                  <a:alpha val="5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cs-CZ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8" name="Google Shape;219;p26"/>
            <p:cNvSpPr/>
            <p:nvPr/>
          </p:nvSpPr>
          <p:spPr>
            <a:xfrm>
              <a:off x="3795120" y="1537560"/>
              <a:ext cx="967320" cy="94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cs" sz="10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Projíždím zpravodajské weby / noviny</a:t>
              </a:r>
              <a:endParaRPr b="0" lang="cs-CZ" sz="10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69" name="Google Shape;220;p26"/>
          <p:cNvSpPr/>
          <p:nvPr/>
        </p:nvSpPr>
        <p:spPr>
          <a:xfrm rot="3511800">
            <a:off x="3235680" y="3323880"/>
            <a:ext cx="628920" cy="628920"/>
          </a:xfrm>
          <a:prstGeom prst="ellipse">
            <a:avLst/>
          </a:prstGeom>
          <a:solidFill>
            <a:srgbClr val="701c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700" spc="-1" strike="noStrike">
                <a:solidFill>
                  <a:schemeClr val="lt1"/>
                </a:solidFill>
                <a:latin typeface="Arial"/>
                <a:ea typeface="Arial"/>
              </a:rPr>
              <a:t>Facebook</a:t>
            </a:r>
            <a:endParaRPr b="0" lang="cs-CZ" sz="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/>
          </p:nvPr>
        </p:nvSpPr>
        <p:spPr>
          <a:xfrm>
            <a:off x="630000" y="1389600"/>
            <a:ext cx="2668320" cy="361512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20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Chceme být znovu zvoleni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20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</a:t>
            </a: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Chceme, aby co nejvíce lidí chtělo věci, co chceme my.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20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</a:t>
            </a: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Chceme měnit společnost, kulturu a politickou kulturu v naší zemi.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20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</a:t>
            </a: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Chceme co nejvíc Pirátů v politice!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/>
          </p:nvPr>
        </p:nvSpPr>
        <p:spPr>
          <a:xfrm>
            <a:off x="630000" y="-114300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Marek Valko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 type="title"/>
          </p:nvPr>
        </p:nvSpPr>
        <p:spPr>
          <a:xfrm>
            <a:off x="630000" y="600120"/>
            <a:ext cx="4569120" cy="95040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3500" spc="-1" strike="noStrike">
                <a:solidFill>
                  <a:schemeClr val="dk1"/>
                </a:solidFill>
                <a:latin typeface="Bebas Neue"/>
                <a:ea typeface="Bebas Neue"/>
              </a:rPr>
              <a:t>Proč to celé děláme?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Google Shape;228;p27"/>
          <p:cNvSpPr/>
          <p:nvPr/>
        </p:nvSpPr>
        <p:spPr>
          <a:xfrm rot="1200">
            <a:off x="4339440" y="1908720"/>
            <a:ext cx="1791720" cy="1721520"/>
          </a:xfrm>
          <a:prstGeom prst="ellipse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cs" sz="12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Zboříme sítě, dostaneme se do médií, máme z toho </a:t>
            </a:r>
            <a:r>
              <a:rPr b="1" lang="cs" sz="12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politický profit!</a:t>
            </a:r>
            <a:endParaRPr b="0" lang="cs-CZ" sz="12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74" name="Google Shape;229;p27"/>
          <p:cNvGrpSpPr/>
          <p:nvPr/>
        </p:nvGrpSpPr>
        <p:grpSpPr>
          <a:xfrm>
            <a:off x="4848480" y="1718640"/>
            <a:ext cx="2958120" cy="3297960"/>
            <a:chOff x="4848480" y="1718640"/>
            <a:chExt cx="2958120" cy="3297960"/>
          </a:xfrm>
        </p:grpSpPr>
        <p:sp>
          <p:nvSpPr>
            <p:cNvPr id="675" name="Google Shape;230;p27"/>
            <p:cNvSpPr/>
            <p:nvPr/>
          </p:nvSpPr>
          <p:spPr>
            <a:xfrm rot="18319800">
              <a:off x="4799520" y="2761560"/>
              <a:ext cx="3183840" cy="1211400"/>
            </a:xfrm>
            <a:custGeom>
              <a:avLst/>
              <a:gdLst>
                <a:gd name="textAreaLeft" fmla="*/ 0 w 3183840"/>
                <a:gd name="textAreaRight" fmla="*/ 3184200 w 3183840"/>
                <a:gd name="textAreaTop" fmla="*/ 0 h 1211400"/>
                <a:gd name="textAreaBottom" fmla="*/ 1211760 h 1211400"/>
              </a:gdLst>
              <a:ahLst/>
              <a:rect l="textAreaLeft" t="textAreaTop" r="textAreaRight" b="textAreaBottom"/>
              <a:pathLst>
                <a:path w="492" h="187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f9ce06"/>
            </a:solidFill>
            <a:ln w="9525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cs-CZ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76" name="Google Shape;231;p27"/>
            <p:cNvSpPr/>
            <p:nvPr/>
          </p:nvSpPr>
          <p:spPr>
            <a:xfrm rot="18319800">
              <a:off x="4764240" y="2658240"/>
              <a:ext cx="2729160" cy="1204920"/>
            </a:xfrm>
            <a:custGeom>
              <a:avLst/>
              <a:gdLst>
                <a:gd name="textAreaLeft" fmla="*/ 0 w 2729160"/>
                <a:gd name="textAreaRight" fmla="*/ 2729520 w 2729160"/>
                <a:gd name="textAreaTop" fmla="*/ 0 h 1204920"/>
                <a:gd name="textAreaBottom" fmla="*/ 1205280 h 1204920"/>
              </a:gdLst>
              <a:ahLst/>
              <a:rect l="textAreaLeft" t="textAreaTop" r="textAreaRight" b="textAreaBottom"/>
              <a:pathLst>
                <a:path w="440" h="194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f9ce06"/>
            </a:solidFill>
            <a:ln w="9525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cs-CZ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77" name="Google Shape;232;p27"/>
            <p:cNvSpPr/>
            <p:nvPr/>
          </p:nvSpPr>
          <p:spPr>
            <a:xfrm rot="17820600">
              <a:off x="5396400" y="3062160"/>
              <a:ext cx="1577520" cy="563040"/>
            </a:xfrm>
            <a:prstGeom prst="rect">
              <a:avLst/>
            </a:prstGeom>
            <a:solidFill>
              <a:srgbClr val="f9ce0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cs" sz="10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Mediální dodavatel </a:t>
              </a:r>
              <a:r>
                <a:rPr b="0" lang="cs" sz="10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zpracuje dle pracovních postupů a komunikační strategie</a:t>
              </a:r>
              <a:endParaRPr b="0" lang="cs-CZ" sz="10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78" name="Google Shape;233;p27"/>
          <p:cNvGrpSpPr/>
          <p:nvPr/>
        </p:nvGrpSpPr>
        <p:grpSpPr>
          <a:xfrm>
            <a:off x="3521520" y="126720"/>
            <a:ext cx="3292920" cy="3222360"/>
            <a:chOff x="3521520" y="126720"/>
            <a:chExt cx="3292920" cy="3222360"/>
          </a:xfrm>
        </p:grpSpPr>
        <p:sp>
          <p:nvSpPr>
            <p:cNvPr id="679" name="Google Shape;234;p27"/>
            <p:cNvSpPr/>
            <p:nvPr/>
          </p:nvSpPr>
          <p:spPr>
            <a:xfrm rot="18319800">
              <a:off x="4073760" y="495000"/>
              <a:ext cx="2188080" cy="2485440"/>
            </a:xfrm>
            <a:custGeom>
              <a:avLst/>
              <a:gdLst>
                <a:gd name="textAreaLeft" fmla="*/ 0 w 2188080"/>
                <a:gd name="textAreaRight" fmla="*/ 2188440 w 2188080"/>
                <a:gd name="textAreaTop" fmla="*/ 0 h 2485440"/>
                <a:gd name="textAreaBottom" fmla="*/ 2485800 h 2485440"/>
              </a:gdLst>
              <a:ahLst/>
              <a:rect l="textAreaLeft" t="textAreaTop" r="textAreaRight" b="textAreaBottom"/>
              <a:pathLst>
                <a:path w="338" h="384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chemeClr val="lt2"/>
            </a:solidFill>
            <a:ln w="9525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cs-CZ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0" name="Google Shape;235;p27"/>
            <p:cNvSpPr/>
            <p:nvPr/>
          </p:nvSpPr>
          <p:spPr>
            <a:xfrm rot="18319800">
              <a:off x="4331160" y="779400"/>
              <a:ext cx="1789920" cy="2185560"/>
            </a:xfrm>
            <a:custGeom>
              <a:avLst/>
              <a:gdLst>
                <a:gd name="textAreaLeft" fmla="*/ 0 w 1789920"/>
                <a:gd name="textAreaRight" fmla="*/ 1790280 w 1789920"/>
                <a:gd name="textAreaTop" fmla="*/ 0 h 2185560"/>
                <a:gd name="textAreaBottom" fmla="*/ 2185920 h 2185560"/>
              </a:gdLst>
              <a:ahLst/>
              <a:rect l="textAreaLeft" t="textAreaTop" r="textAreaRight" b="textAreaBottom"/>
              <a:pathLst>
                <a:path w="288" h="352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 w="9525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cs-CZ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1" name="Google Shape;236;p27"/>
            <p:cNvSpPr/>
            <p:nvPr/>
          </p:nvSpPr>
          <p:spPr>
            <a:xfrm>
              <a:off x="4446360" y="1351440"/>
              <a:ext cx="1577520" cy="56268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cs" sz="1000" spc="-1" strike="noStrike">
                  <a:solidFill>
                    <a:schemeClr val="dk1"/>
                  </a:solidFill>
                  <a:latin typeface="Roboto"/>
                  <a:ea typeface="Roboto"/>
                </a:rPr>
                <a:t>Objeví se téma ke komunikaci</a:t>
              </a:r>
              <a:endParaRPr b="0" lang="cs-CZ" sz="10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82" name="Google Shape;237;p27"/>
          <p:cNvGrpSpPr/>
          <p:nvPr/>
        </p:nvGrpSpPr>
        <p:grpSpPr>
          <a:xfrm>
            <a:off x="2623680" y="1883160"/>
            <a:ext cx="3423960" cy="3121560"/>
            <a:chOff x="2623680" y="1883160"/>
            <a:chExt cx="3423960" cy="3121560"/>
          </a:xfrm>
        </p:grpSpPr>
        <p:sp>
          <p:nvSpPr>
            <p:cNvPr id="683" name="Google Shape;238;p27"/>
            <p:cNvSpPr/>
            <p:nvPr/>
          </p:nvSpPr>
          <p:spPr>
            <a:xfrm rot="18319800">
              <a:off x="3522960" y="1938600"/>
              <a:ext cx="1624680" cy="3045240"/>
            </a:xfrm>
            <a:custGeom>
              <a:avLst/>
              <a:gdLst>
                <a:gd name="textAreaLeft" fmla="*/ 0 w 1624680"/>
                <a:gd name="textAreaRight" fmla="*/ 1625040 w 1624680"/>
                <a:gd name="textAreaTop" fmla="*/ 0 h 3045240"/>
                <a:gd name="textAreaBottom" fmla="*/ 3045600 h 3045240"/>
              </a:gdLst>
              <a:ahLst/>
              <a:rect l="textAreaLeft" t="textAreaTop" r="textAreaRight" b="textAreaBottom"/>
              <a:pathLst>
                <a:path w="251" h="47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chemeClr val="dk1"/>
            </a:solidFill>
            <a:ln w="9525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cs-CZ" sz="1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84" name="Google Shape;239;p27"/>
            <p:cNvSpPr/>
            <p:nvPr/>
          </p:nvSpPr>
          <p:spPr>
            <a:xfrm rot="18319800">
              <a:off x="3700440" y="1987920"/>
              <a:ext cx="1575360" cy="2550240"/>
            </a:xfrm>
            <a:custGeom>
              <a:avLst/>
              <a:gdLst>
                <a:gd name="textAreaLeft" fmla="*/ 0 w 1575360"/>
                <a:gd name="textAreaRight" fmla="*/ 1575720 w 1575360"/>
                <a:gd name="textAreaTop" fmla="*/ 0 h 2550240"/>
                <a:gd name="textAreaBottom" fmla="*/ 2550600 h 2550240"/>
              </a:gdLst>
              <a:ahLst/>
              <a:rect l="textAreaLeft" t="textAreaTop" r="textAreaRight" b="textAreaBottom"/>
              <a:pathLst>
                <a:path w="254" h="411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chemeClr val="dk1"/>
            </a:solidFill>
            <a:ln w="9525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cs-CZ" sz="1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85" name="Google Shape;240;p27"/>
            <p:cNvSpPr/>
            <p:nvPr/>
          </p:nvSpPr>
          <p:spPr>
            <a:xfrm flipH="1" rot="3725400">
              <a:off x="3529800" y="3062160"/>
              <a:ext cx="1577160" cy="56268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cs" sz="10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Výsledné dílo musí zpětně schválit politik / předsednictvo.</a:t>
              </a:r>
              <a:endParaRPr b="0" lang="cs-CZ" sz="10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/>
          </p:nvPr>
        </p:nvSpPr>
        <p:spPr>
          <a:xfrm>
            <a:off x="4606200" y="4190040"/>
            <a:ext cx="3554640" cy="37872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rmAutofit/>
          </a:bodyPr>
          <a:p>
            <a:pPr indent="0">
              <a:lnSpc>
                <a:spcPct val="10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i="1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Vždy myslíme v komunikaci na příjemce - zákazníka - voliče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/>
          </p:nvPr>
        </p:nvSpPr>
        <p:spPr>
          <a:xfrm>
            <a:off x="630000" y="-105804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Marek Valko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PlaceHolder 3"/>
          <p:cNvSpPr>
            <a:spLocks noGrp="1"/>
          </p:cNvSpPr>
          <p:nvPr>
            <p:ph type="title"/>
          </p:nvPr>
        </p:nvSpPr>
        <p:spPr>
          <a:xfrm>
            <a:off x="630000" y="591840"/>
            <a:ext cx="3401280" cy="95040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3500" spc="-1" strike="noStrike">
                <a:solidFill>
                  <a:schemeClr val="dk1"/>
                </a:solidFill>
                <a:latin typeface="Bebas Neue"/>
                <a:ea typeface="Bebas Neue"/>
              </a:rPr>
              <a:t>přenos informací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9" name="Google Shape;248;p28" descr=""/>
          <p:cNvPicPr/>
          <p:nvPr/>
        </p:nvPicPr>
        <p:blipFill>
          <a:blip r:embed="rId1"/>
          <a:srcRect l="0" t="4060" r="0" b="4069"/>
          <a:stretch/>
        </p:blipFill>
        <p:spPr>
          <a:xfrm>
            <a:off x="4606200" y="720000"/>
            <a:ext cx="3554640" cy="3469680"/>
          </a:xfrm>
          <a:prstGeom prst="rect">
            <a:avLst/>
          </a:prstGeom>
          <a:ln w="0">
            <a:noFill/>
          </a:ln>
        </p:spPr>
      </p:pic>
      <p:sp>
        <p:nvSpPr>
          <p:cNvPr id="690" name="PlaceHolder 4"/>
          <p:cNvSpPr>
            <a:spLocks noGrp="1"/>
          </p:cNvSpPr>
          <p:nvPr>
            <p:ph/>
          </p:nvPr>
        </p:nvSpPr>
        <p:spPr>
          <a:xfrm>
            <a:off x="630000" y="1222920"/>
            <a:ext cx="3401280" cy="39200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6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Původce zprávy: </a:t>
            </a:r>
            <a:r>
              <a:rPr b="0" lang="cs" sz="16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Pirát / Pirátka / Piráti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cs" sz="16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Příjemce zprávy: </a:t>
            </a:r>
            <a:r>
              <a:rPr b="0" lang="cs" sz="16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Občan, volič, cílová skupina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cs" sz="16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Rizika: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00000"/>
              </a:lnSpc>
              <a:spcBef>
                <a:spcPts val="1199"/>
              </a:spcBef>
              <a:buClr>
                <a:srgbClr val="666666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16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Nevhodně zvolený komunikační kanál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666666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16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Špatně definované publikum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666666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16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Špatně zacílená reklama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666666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16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Nepozornost příjemce / zahlcenost mediálním provozem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666666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16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Nedostatečný akcent sdělení - příjemce přehlédne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666666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16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Naštve koaliční partnery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/>
          </p:nvPr>
        </p:nvSpPr>
        <p:spPr>
          <a:xfrm>
            <a:off x="630000" y="1234080"/>
            <a:ext cx="5721120" cy="39092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Autofit/>
          </a:bodyPr>
          <a:p>
            <a:pPr indent="0" algn="just">
              <a:lnSpc>
                <a:spcPct val="115000"/>
              </a:lnSpc>
              <a:buNone/>
              <a:tabLst>
                <a:tab algn="l" pos="0"/>
              </a:tabLst>
            </a:pP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Kontakt s novináři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Příspěvky do Pirátského Portálu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Snaha o celostátně relevantní články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Aktivní spolupráce se všemi místními sdruženími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Pravidelné výstupy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Plnění centrálních plošných projektů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Měsíční reporty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Náležitá úroveň zájmu a dosahu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Využité téma a jednorázový zářez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Aktivní management krajských a místních profilů či stránek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Invence v propagaci témat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Aktivní snaha o rozvoj - účast na školeních, stáže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Aktivní týmová práce - účast na poradách, vyplňování a udržování aktuálního stavu systémů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Systematická a cílevědomá příprava na krajská zastupitelstva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Tiskové zprávy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Iniciace politických vyjádření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Tiskové konference, Videostreamy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Zapojení: Takeovery, Pir Portál, Články, Eskalace na centrálu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Týdenní mediální plán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Měsíční postplán a jeho udržování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PR postupy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SOC media postupy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Kreativní postupy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Sdílení dobré praxe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-285840" algn="just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Sdílení nápadů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  <a:p>
            <a:pPr marL="91440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9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A další dle reflexe aktuální nutnosti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2" name="PlaceHolder 2"/>
          <p:cNvSpPr>
            <a:spLocks noGrp="1"/>
          </p:cNvSpPr>
          <p:nvPr>
            <p:ph/>
          </p:nvPr>
        </p:nvSpPr>
        <p:spPr>
          <a:xfrm>
            <a:off x="630000" y="-105804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Marek Valko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PlaceHolder 3"/>
          <p:cNvSpPr>
            <a:spLocks noGrp="1"/>
          </p:cNvSpPr>
          <p:nvPr>
            <p:ph type="title"/>
          </p:nvPr>
        </p:nvSpPr>
        <p:spPr>
          <a:xfrm>
            <a:off x="630000" y="456480"/>
            <a:ext cx="4569120" cy="115884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3500" spc="-1" strike="noStrike">
                <a:solidFill>
                  <a:schemeClr val="dk1"/>
                </a:solidFill>
                <a:latin typeface="Bebas Neue"/>
                <a:ea typeface="Bebas Neue"/>
              </a:rPr>
              <a:t>Co všechno má dělat mediální dodavatel/-KA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/>
          </p:nvPr>
        </p:nvSpPr>
        <p:spPr>
          <a:xfrm>
            <a:off x="630000" y="-114300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 Marek Valko a Aneta Králová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1268280"/>
          </a:xfrm>
          <a:prstGeom prst="rect">
            <a:avLst/>
          </a:prstGeom>
          <a:noFill/>
          <a:ln w="0">
            <a:noFill/>
          </a:ln>
        </p:spPr>
        <p:txBody>
          <a:bodyPr lIns="0" tIns="0" bIns="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cs" sz="5200" spc="-1" strike="noStrike">
                <a:solidFill>
                  <a:schemeClr val="dk1"/>
                </a:solidFill>
                <a:latin typeface="Bebas Neue"/>
                <a:ea typeface="Bebas Neue"/>
              </a:rPr>
              <a:t>Děkujeme za pozornost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6" name="Google Shape;263;p30" descr=""/>
          <p:cNvPicPr/>
          <p:nvPr/>
        </p:nvPicPr>
        <p:blipFill>
          <a:blip r:embed="rId1"/>
          <a:srcRect l="-280884" t="-339297" r="-280884" b="-339297"/>
          <a:stretch/>
        </p:blipFill>
        <p:spPr>
          <a:xfrm>
            <a:off x="3536280" y="-36720"/>
            <a:ext cx="5607720" cy="5263920"/>
          </a:xfrm>
          <a:prstGeom prst="rect">
            <a:avLst/>
          </a:prstGeom>
          <a:ln w="0">
            <a:noFill/>
          </a:ln>
        </p:spPr>
      </p:pic>
      <p:sp>
        <p:nvSpPr>
          <p:cNvPr id="697" name="PlaceHolder 3"/>
          <p:cNvSpPr>
            <a:spLocks noGrp="1"/>
          </p:cNvSpPr>
          <p:nvPr>
            <p:ph type="subTitle"/>
          </p:nvPr>
        </p:nvSpPr>
        <p:spPr>
          <a:xfrm>
            <a:off x="630000" y="3127680"/>
            <a:ext cx="4075920" cy="307476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 algn="ctr">
              <a:buNone/>
            </a:pPr>
            <a:endParaRPr b="0" lang="cs-CZ" sz="2800" spc="-1" strike="noStrike">
              <a:solidFill>
                <a:srgbClr val="666666"/>
              </a:solidFill>
              <a:latin typeface="Roboto Condensed Light"/>
              <a:ea typeface="Roboto Condensed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/>
          </p:nvPr>
        </p:nvSpPr>
        <p:spPr>
          <a:xfrm>
            <a:off x="630000" y="-122760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Mediální odbor</a:t>
            </a:r>
            <a:r>
              <a:rPr b="0" lang="cs" sz="11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 </a:t>
            </a:r>
            <a:r>
              <a:rPr b="1" lang="cs" sz="11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 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Marek Valko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5" name="Google Shape;108;p14" descr=""/>
          <p:cNvPicPr/>
          <p:nvPr/>
        </p:nvPicPr>
        <p:blipFill>
          <a:blip r:embed="rId1"/>
          <a:srcRect l="-280884" t="-339297" r="-280884" b="-339297"/>
          <a:stretch/>
        </p:blipFill>
        <p:spPr>
          <a:xfrm>
            <a:off x="3536280" y="-36720"/>
            <a:ext cx="5607720" cy="526392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</p:pic>
      <p:sp>
        <p:nvSpPr>
          <p:cNvPr id="606" name="PlaceHolder 2"/>
          <p:cNvSpPr>
            <a:spLocks noGrp="1"/>
          </p:cNvSpPr>
          <p:nvPr>
            <p:ph type="subTitle"/>
          </p:nvPr>
        </p:nvSpPr>
        <p:spPr>
          <a:xfrm>
            <a:off x="325080" y="1865160"/>
            <a:ext cx="5329080" cy="307476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marL="457200" indent="-406440">
              <a:lnSpc>
                <a:spcPct val="100000"/>
              </a:lnSpc>
              <a:buClr>
                <a:srgbClr val="666666"/>
              </a:buClr>
              <a:buFont typeface="Roboto Condensed Light"/>
              <a:buAutoNum type="arabicPeriod"/>
            </a:pPr>
            <a:r>
              <a:rPr b="0" lang="cs" sz="245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Organizační rozdělení MO a KS</a:t>
            </a:r>
            <a:endParaRPr b="0" lang="cs-CZ" sz="2450" spc="-1" strike="noStrike">
              <a:solidFill>
                <a:srgbClr val="000000"/>
              </a:solidFill>
              <a:latin typeface="Calibri"/>
            </a:endParaRPr>
          </a:p>
          <a:p>
            <a:pPr marL="457200" indent="-384120">
              <a:lnSpc>
                <a:spcPct val="100000"/>
              </a:lnSpc>
              <a:buClr>
                <a:srgbClr val="000000"/>
              </a:buClr>
              <a:buFont typeface="Roboto Condensed"/>
              <a:buAutoNum type="arabicPeriod"/>
            </a:pPr>
            <a:r>
              <a:rPr b="0" lang="cs" sz="245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Principy mediální komunikace</a:t>
            </a:r>
            <a:endParaRPr b="0" lang="cs-CZ" sz="2450" spc="-1" strike="noStrike">
              <a:solidFill>
                <a:srgbClr val="000000"/>
              </a:solidFill>
              <a:latin typeface="Calibri"/>
            </a:endParaRPr>
          </a:p>
          <a:p>
            <a:pPr marL="457200" indent="-384120">
              <a:lnSpc>
                <a:spcPct val="100000"/>
              </a:lnSpc>
              <a:buClr>
                <a:srgbClr val="000000"/>
              </a:buClr>
              <a:buFont typeface="Roboto Condensed"/>
              <a:buAutoNum type="arabicPeriod"/>
            </a:pPr>
            <a:r>
              <a:rPr b="0" lang="cs" sz="245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Jsem dodavatel. Jak mám pracovat?</a:t>
            </a:r>
            <a:endParaRPr b="0" lang="cs-CZ" sz="2450" spc="-1" strike="noStrike">
              <a:solidFill>
                <a:srgbClr val="000000"/>
              </a:solidFill>
              <a:latin typeface="Calibri"/>
            </a:endParaRPr>
          </a:p>
          <a:p>
            <a:pPr marL="457200" indent="-384120">
              <a:lnSpc>
                <a:spcPct val="100000"/>
              </a:lnSpc>
              <a:buClr>
                <a:srgbClr val="000000"/>
              </a:buClr>
              <a:buFont typeface="Roboto Condensed"/>
              <a:buAutoNum type="arabicPeriod"/>
            </a:pPr>
            <a:r>
              <a:rPr b="0" lang="cs" sz="245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Účel politického marketingu</a:t>
            </a:r>
            <a:endParaRPr b="0" lang="cs-CZ" sz="2450" spc="-1" strike="noStrike">
              <a:solidFill>
                <a:srgbClr val="000000"/>
              </a:solidFill>
              <a:latin typeface="Calibri"/>
            </a:endParaRPr>
          </a:p>
          <a:p>
            <a:pPr marL="457200" indent="-384120">
              <a:lnSpc>
                <a:spcPct val="100000"/>
              </a:lnSpc>
              <a:buClr>
                <a:srgbClr val="000000"/>
              </a:buClr>
              <a:buFont typeface="Roboto Condensed"/>
              <a:buAutoNum type="arabicPeriod"/>
            </a:pPr>
            <a:r>
              <a:rPr b="0" lang="cs" sz="245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Proč se prodáváme? </a:t>
            </a:r>
            <a:endParaRPr b="0" lang="cs-CZ" sz="2450" spc="-1" strike="noStrike">
              <a:solidFill>
                <a:srgbClr val="000000"/>
              </a:solidFill>
              <a:latin typeface="Calibri"/>
            </a:endParaRPr>
          </a:p>
          <a:p>
            <a:pPr marL="457200" indent="-384120">
              <a:lnSpc>
                <a:spcPct val="100000"/>
              </a:lnSpc>
              <a:buClr>
                <a:srgbClr val="000000"/>
              </a:buClr>
              <a:buFont typeface="Roboto Condensed"/>
              <a:buAutoNum type="arabicPeriod"/>
            </a:pPr>
            <a:r>
              <a:rPr b="0" lang="cs" sz="245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Rizika a hrozby</a:t>
            </a:r>
            <a:endParaRPr b="0" lang="cs-CZ" sz="2450" spc="-1" strike="noStrike">
              <a:solidFill>
                <a:srgbClr val="000000"/>
              </a:solidFill>
              <a:latin typeface="Calibri"/>
            </a:endParaRPr>
          </a:p>
          <a:p>
            <a:pPr marL="457200" indent="-384120">
              <a:lnSpc>
                <a:spcPct val="100000"/>
              </a:lnSpc>
              <a:buClr>
                <a:srgbClr val="000000"/>
              </a:buClr>
              <a:buFont typeface="Roboto Condensed"/>
              <a:buAutoNum type="arabicPeriod"/>
            </a:pPr>
            <a:r>
              <a:rPr b="0" lang="cs" sz="245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Závěr </a:t>
            </a:r>
            <a:endParaRPr b="0" lang="cs-CZ" sz="24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 type="title"/>
          </p:nvPr>
        </p:nvSpPr>
        <p:spPr>
          <a:xfrm>
            <a:off x="325080" y="1107720"/>
            <a:ext cx="4075920" cy="858960"/>
          </a:xfrm>
          <a:prstGeom prst="rect">
            <a:avLst/>
          </a:prstGeom>
          <a:noFill/>
          <a:ln w="0">
            <a:noFill/>
          </a:ln>
        </p:spPr>
        <p:txBody>
          <a:bodyPr lIns="0" tIns="0" bIns="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cs" sz="5200" spc="-1" strike="noStrike">
                <a:solidFill>
                  <a:schemeClr val="dk1"/>
                </a:solidFill>
                <a:latin typeface="Bebas Neue"/>
                <a:ea typeface="Bebas Neue"/>
              </a:rPr>
              <a:t>Obsah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Google Shape;111;p14"/>
          <p:cNvSpPr/>
          <p:nvPr/>
        </p:nvSpPr>
        <p:spPr>
          <a:xfrm>
            <a:off x="6639120" y="2118240"/>
            <a:ext cx="2453040" cy="9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500" spc="-1" strike="noStrike">
                <a:solidFill>
                  <a:srgbClr val="000000"/>
                </a:solidFill>
                <a:latin typeface="Bebas Neue"/>
                <a:ea typeface="Bebas Neue"/>
              </a:rPr>
              <a:t>Doba trvání: </a:t>
            </a:r>
            <a:endParaRPr b="0" lang="cs-CZ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500" spc="-1" strike="noStrike">
                <a:solidFill>
                  <a:srgbClr val="000000"/>
                </a:solidFill>
                <a:latin typeface="Bebas Neue"/>
                <a:ea typeface="Bebas Neue"/>
              </a:rPr>
              <a:t>60 minut</a:t>
            </a:r>
            <a:endParaRPr b="0" lang="cs-CZ" sz="2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/>
          </p:nvPr>
        </p:nvSpPr>
        <p:spPr>
          <a:xfrm>
            <a:off x="630000" y="1877400"/>
            <a:ext cx="3354120" cy="302688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Krajští mediální dodavatelé jsou úkolováni, kontrolováni a odměňováni předsednictvem krajského sdružení.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Mediální odbor dává spolupráci s kraji velký důraz - iniciujeme reformu krajských mediálních spojek, s kraji komunikuje vedoucí MO a jeho zástupce, primárním kontaktem je koordinátor/-ka krajských mediálních dodavatelů.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CMO a krajští mediální dodavatelé spolu komunikují na denní bázi.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Našim cílem je vytvoření profesionální organizace agenturního střihu, která reflektuje požadavky politické strany a dodává jí služby v nejvyšší možné kvalitě.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Google Shape;117;p15"/>
          <p:cNvSpPr/>
          <p:nvPr/>
        </p:nvSpPr>
        <p:spPr>
          <a:xfrm>
            <a:off x="3664440" y="0"/>
            <a:ext cx="5479200" cy="5143320"/>
          </a:xfrm>
          <a:prstGeom prst="chevron">
            <a:avLst>
              <a:gd name="adj" fmla="val 50000"/>
            </a:avLst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/>
          </p:nvPr>
        </p:nvSpPr>
        <p:spPr>
          <a:xfrm>
            <a:off x="630000" y="-122760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Marek Valko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 type="title"/>
          </p:nvPr>
        </p:nvSpPr>
        <p:spPr>
          <a:xfrm>
            <a:off x="630000" y="656640"/>
            <a:ext cx="3523680" cy="115884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3500" spc="-1" strike="noStrike">
                <a:solidFill>
                  <a:schemeClr val="dk1"/>
                </a:solidFill>
                <a:latin typeface="Bebas Neue"/>
                <a:ea typeface="Bebas Neue"/>
              </a:rPr>
              <a:t>mediální odbor a krajská sdružení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124;p16" descr=""/>
          <p:cNvPicPr/>
          <p:nvPr/>
        </p:nvPicPr>
        <p:blipFill>
          <a:blip r:embed="rId1"/>
          <a:srcRect l="13237" t="0" r="13245" b="0"/>
          <a:stretch/>
        </p:blipFill>
        <p:spPr>
          <a:xfrm>
            <a:off x="4606200" y="720000"/>
            <a:ext cx="3554640" cy="3469680"/>
          </a:xfrm>
          <a:prstGeom prst="rect">
            <a:avLst/>
          </a:prstGeom>
          <a:ln w="0">
            <a:noFill/>
          </a:ln>
        </p:spPr>
      </p:pic>
      <p:sp>
        <p:nvSpPr>
          <p:cNvPr id="614" name="PlaceHolder 1"/>
          <p:cNvSpPr>
            <a:spLocks noGrp="1"/>
          </p:cNvSpPr>
          <p:nvPr>
            <p:ph/>
          </p:nvPr>
        </p:nvSpPr>
        <p:spPr>
          <a:xfrm>
            <a:off x="630000" y="-122760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Marek Valko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/>
          </p:nvPr>
        </p:nvSpPr>
        <p:spPr>
          <a:xfrm>
            <a:off x="630000" y="1405440"/>
            <a:ext cx="3401280" cy="325116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Hlavním cílem MO je, aby každý kraj vedl průběžnou, živou, kvalitní, koncepční a smysluplnou </a:t>
            </a:r>
            <a:r>
              <a:rPr b="1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komunikaci s veřejností.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</a:t>
            </a:r>
            <a:r>
              <a:rPr b="1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Změnit myšlení 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o mediální komunikaci. Nelze informovat zastaralým způsobem v dynamické době.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Můžete být nejlepší politik / politička na světě. Každý měsíc mohou díky vám chodit občanům do schránek zlaté cihly, ale pokud lidem jejich jazykem a správným způsobem </a:t>
            </a:r>
            <a:r>
              <a:rPr b="1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NEŘEKNETE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, že je to díky vám, pak občané zvolí ty, kteří řeknou, že je to díky nim, nebo jim naopak slíbí zlaté cihly dvě.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Mediální spojky / manažeři / odbory, etc. jsou </a:t>
            </a:r>
            <a:r>
              <a:rPr b="1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KUCHAŘI 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- vaříme ze surovin, které dostaneme od vás - politiků, resortních týmů, tematických skupin…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/>
          </p:nvPr>
        </p:nvSpPr>
        <p:spPr>
          <a:xfrm>
            <a:off x="4606200" y="4190040"/>
            <a:ext cx="3554640" cy="7560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rmAutofit/>
          </a:bodyPr>
          <a:p>
            <a:pPr indent="0">
              <a:lnSpc>
                <a:spcPct val="10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i="1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Tiskovky, novináři, témata, politika, voliči, sociální sítě, kreativa, projekty. To vše má zastat mediální dodavatel/-ka.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PlaceHolder 4"/>
          <p:cNvSpPr>
            <a:spLocks noGrp="1"/>
          </p:cNvSpPr>
          <p:nvPr>
            <p:ph type="title"/>
          </p:nvPr>
        </p:nvSpPr>
        <p:spPr>
          <a:xfrm>
            <a:off x="630000" y="591840"/>
            <a:ext cx="3401280" cy="95040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3500" spc="-1" strike="noStrike">
                <a:solidFill>
                  <a:schemeClr val="dk1"/>
                </a:solidFill>
                <a:latin typeface="Bebas Neue"/>
                <a:ea typeface="Bebas Neue"/>
              </a:rPr>
              <a:t>Co MO potřebuje od KS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/>
          </p:nvPr>
        </p:nvSpPr>
        <p:spPr>
          <a:xfrm>
            <a:off x="630000" y="-122760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Marek Valko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/>
          </p:nvPr>
        </p:nvSpPr>
        <p:spPr>
          <a:xfrm>
            <a:off x="630000" y="1405440"/>
            <a:ext cx="3401280" cy="325116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Vedení, zdokonalování a guidance krajského mediálního dodavatele → </a:t>
            </a:r>
            <a:r>
              <a:rPr b="1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REFORMA KMM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Informační servis stran mediálních projektů, činnosti MO, report mediální komunikace (měsíční / kvartální), srovnání s kraji, doporučení k lepšímu nastavení interního předávání informací.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Komunikační strategie, tonalita sdělení, průzkumy veřejného mínění, grafická identita, definice cílové skupiny.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</a:t>
            </a:r>
            <a:r>
              <a:rPr b="1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PRODEJ. </a:t>
            </a: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Zní to hrozně. My však prodáváme. Prodáváme osobnosti, obličeje, ideje, témata, program, brand. Neplníme funkci nutné informovanosti, prodáváme.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/>
          </p:nvPr>
        </p:nvSpPr>
        <p:spPr>
          <a:xfrm>
            <a:off x="5370120" y="3812760"/>
            <a:ext cx="3554640" cy="7560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rmAutofit/>
          </a:bodyPr>
          <a:p>
            <a:pPr indent="0">
              <a:lnSpc>
                <a:spcPct val="10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i="1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Jak měříme úspěšnost pirátské komunikace? </a:t>
            </a:r>
            <a:br>
              <a:rPr sz="1100"/>
            </a:br>
            <a:r>
              <a:rPr b="0" i="1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Grafy, dosahy, reakce příjemců. Bez toho to nepůjde.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PlaceHolder 4"/>
          <p:cNvSpPr>
            <a:spLocks noGrp="1"/>
          </p:cNvSpPr>
          <p:nvPr>
            <p:ph type="title"/>
          </p:nvPr>
        </p:nvSpPr>
        <p:spPr>
          <a:xfrm>
            <a:off x="630000" y="591840"/>
            <a:ext cx="3401280" cy="95040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3500" spc="-1" strike="noStrike">
                <a:solidFill>
                  <a:schemeClr val="dk1"/>
                </a:solidFill>
                <a:latin typeface="Bebas Neue"/>
                <a:ea typeface="Bebas Neue"/>
              </a:rPr>
              <a:t>Co ks očekává od mo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2" name="Google Shape;137;p17" descr=""/>
          <p:cNvPicPr/>
          <p:nvPr/>
        </p:nvPicPr>
        <p:blipFill>
          <a:blip r:embed="rId1"/>
          <a:stretch/>
        </p:blipFill>
        <p:spPr>
          <a:xfrm>
            <a:off x="4237920" y="720000"/>
            <a:ext cx="4686840" cy="312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142;p18"/>
          <p:cNvSpPr/>
          <p:nvPr/>
        </p:nvSpPr>
        <p:spPr>
          <a:xfrm>
            <a:off x="3984840" y="0"/>
            <a:ext cx="5479200" cy="5143320"/>
          </a:xfrm>
          <a:prstGeom prst="chevron">
            <a:avLst>
              <a:gd name="adj" fmla="val 50000"/>
            </a:avLst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4" name="PlaceHolder 1"/>
          <p:cNvSpPr>
            <a:spLocks noGrp="1"/>
          </p:cNvSpPr>
          <p:nvPr>
            <p:ph/>
          </p:nvPr>
        </p:nvSpPr>
        <p:spPr>
          <a:xfrm>
            <a:off x="630000" y="-114300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Marek Valko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/>
          </p:nvPr>
        </p:nvSpPr>
        <p:spPr>
          <a:xfrm>
            <a:off x="630000" y="1877400"/>
            <a:ext cx="5289480" cy="313740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rmAutofit fontScale="93198" lnSpcReduction="10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1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 PUBLIC RELATIONS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0000"/>
              </a:lnSpc>
              <a:buClr>
                <a:srgbClr val="666666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Našim cílem je dostat naše sdělení do všech médií, ke všem příjemcům.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0000"/>
              </a:lnSpc>
              <a:buClr>
                <a:srgbClr val="666666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K tomu je třeba mít dobré vztahy s novináři - pokud vás ignorují, dostaňte je na tematické snídaně, politici jim volají s exkluzivitami, budujte si vztah.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0000"/>
              </a:lnSpc>
              <a:buClr>
                <a:srgbClr val="666666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Spravujeme web, připravujeme komunikační linky, jsme součástí zastupitelských klubů, připravujeme podklady dopředu.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1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 SOCIÁLNÍ SÍTĚ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0000"/>
              </a:lnSpc>
              <a:buClr>
                <a:srgbClr val="666666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Komunikujeme jasným a srozumitelným jazykem, dáváme pozor na claimy - výtažek ze sdělení. Claim má příjemce nalákat k další interakci.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0000"/>
              </a:lnSpc>
              <a:buClr>
                <a:srgbClr val="666666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Výtlak měříme dosahy, lajky, reakcemi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1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 COMMUNITY MANAGEMENT - KREATIVA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0000"/>
              </a:lnSpc>
              <a:buClr>
                <a:srgbClr val="666666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Komunitní činnost podtrhuje celkovou mediální komunikaci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- odpovídáme na dotazy, získáváme zpětnou vazbu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a předáváme politikům.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0000"/>
              </a:lnSpc>
              <a:buClr>
                <a:srgbClr val="666666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Řešíme damage control, krizovou komunikaci, hybridní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2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působení na sítích, tlačení našich narativů.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title"/>
          </p:nvPr>
        </p:nvSpPr>
        <p:spPr>
          <a:xfrm>
            <a:off x="630000" y="656640"/>
            <a:ext cx="3523680" cy="115884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3500" spc="-1" strike="noStrike">
                <a:solidFill>
                  <a:schemeClr val="dk1"/>
                </a:solidFill>
                <a:latin typeface="Bebas Neue"/>
                <a:ea typeface="Bebas Neue"/>
              </a:rPr>
              <a:t>3 principy mediální komunikace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150;p19"/>
          <p:cNvSpPr/>
          <p:nvPr/>
        </p:nvSpPr>
        <p:spPr>
          <a:xfrm>
            <a:off x="3536280" y="-36720"/>
            <a:ext cx="5607720" cy="5263920"/>
          </a:xfrm>
          <a:prstGeom prst="chevron">
            <a:avLst>
              <a:gd name="adj" fmla="val 50000"/>
            </a:avLst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8" name="PlaceHolder 1"/>
          <p:cNvSpPr>
            <a:spLocks noGrp="1"/>
          </p:cNvSpPr>
          <p:nvPr>
            <p:ph/>
          </p:nvPr>
        </p:nvSpPr>
        <p:spPr>
          <a:xfrm>
            <a:off x="630000" y="-122760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 Marek Valko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title"/>
          </p:nvPr>
        </p:nvSpPr>
        <p:spPr>
          <a:xfrm>
            <a:off x="630000" y="1223280"/>
            <a:ext cx="4075920" cy="1902240"/>
          </a:xfrm>
          <a:prstGeom prst="rect">
            <a:avLst/>
          </a:prstGeom>
          <a:noFill/>
          <a:ln w="0">
            <a:noFill/>
          </a:ln>
        </p:spPr>
        <p:txBody>
          <a:bodyPr lIns="0" tIns="0" bIns="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cs" sz="5200" spc="-1" strike="noStrike">
                <a:solidFill>
                  <a:schemeClr val="dk1"/>
                </a:solidFill>
                <a:latin typeface="Bebas Neue"/>
                <a:ea typeface="Bebas Neue"/>
              </a:rPr>
              <a:t>Proč komunikujeme na sítích? 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 type="subTitle"/>
          </p:nvPr>
        </p:nvSpPr>
        <p:spPr>
          <a:xfrm>
            <a:off x="630000" y="3127680"/>
            <a:ext cx="4075920" cy="307476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2800" spc="-1" strike="noStrike">
                <a:solidFill>
                  <a:srgbClr val="666666"/>
                </a:solidFill>
                <a:latin typeface="Roboto Condensed Light"/>
                <a:ea typeface="Roboto Condensed Light"/>
              </a:rPr>
              <a:t>Protože tam jsou lidi!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/>
          </p:nvPr>
        </p:nvSpPr>
        <p:spPr>
          <a:xfrm>
            <a:off x="630000" y="-114300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Marek Valko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 type="title"/>
          </p:nvPr>
        </p:nvSpPr>
        <p:spPr>
          <a:xfrm>
            <a:off x="2475000" y="1383480"/>
            <a:ext cx="4193280" cy="1288440"/>
          </a:xfrm>
          <a:prstGeom prst="rect">
            <a:avLst/>
          </a:prstGeom>
          <a:noFill/>
          <a:ln w="0">
            <a:noFill/>
          </a:ln>
        </p:spPr>
        <p:txBody>
          <a:bodyPr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10000" spc="-1" strike="noStrike">
                <a:solidFill>
                  <a:schemeClr val="dk1"/>
                </a:solidFill>
                <a:latin typeface="Bebas Neue"/>
                <a:ea typeface="Bebas Neue"/>
              </a:rPr>
              <a:t>5 000 000</a:t>
            </a:r>
            <a:endParaRPr b="0" lang="cs-CZ" sz="10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PlaceHolder 3"/>
          <p:cNvSpPr>
            <a:spLocks noGrp="1"/>
          </p:cNvSpPr>
          <p:nvPr>
            <p:ph/>
          </p:nvPr>
        </p:nvSpPr>
        <p:spPr>
          <a:xfrm>
            <a:off x="3046320" y="3855960"/>
            <a:ext cx="3051000" cy="2984400"/>
          </a:xfrm>
          <a:prstGeom prst="rect">
            <a:avLst/>
          </a:prstGeom>
          <a:noFill/>
          <a:ln w="0">
            <a:noFill/>
          </a:ln>
        </p:spPr>
        <p:txBody>
          <a:bodyPr tIns="0" bIns="91440" anchor="t">
            <a:noAutofit/>
          </a:bodyPr>
          <a:p>
            <a:pPr indent="0" algn="ctr">
              <a:lnSpc>
                <a:spcPct val="10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cs" sz="12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Zhruba 7 milionů </a:t>
            </a:r>
            <a:r>
              <a:rPr b="0" lang="cs" sz="12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pak sítě používá pravidelně v rozmezí cca 3 měsíců.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4"/>
          <p:cNvSpPr>
            <a:spLocks noGrp="1"/>
          </p:cNvSpPr>
          <p:nvPr>
            <p:ph type="title"/>
          </p:nvPr>
        </p:nvSpPr>
        <p:spPr>
          <a:xfrm>
            <a:off x="3046320" y="2840400"/>
            <a:ext cx="3051000" cy="100620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3000" spc="-1" strike="noStrike">
                <a:solidFill>
                  <a:schemeClr val="dk1"/>
                </a:solidFill>
                <a:latin typeface="Bebas Neue"/>
                <a:ea typeface="Bebas Neue"/>
              </a:rPr>
              <a:t>Uživatelů nad 16 let používá sítě pravidelně</a:t>
            </a:r>
            <a:endParaRPr b="0" lang="cs-CZ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/>
          </p:nvPr>
        </p:nvSpPr>
        <p:spPr>
          <a:xfrm>
            <a:off x="630000" y="-1227600"/>
            <a:ext cx="6800760" cy="307584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Mediální odbor </a:t>
            </a:r>
            <a:r>
              <a:rPr b="1" lang="cs" sz="11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</a:t>
            </a:r>
            <a:r>
              <a:rPr b="0" lang="cs" sz="1100" spc="-1" strike="noStrike">
                <a:solidFill>
                  <a:srgbClr val="666666"/>
                </a:solidFill>
                <a:latin typeface="Roboto Condensed"/>
                <a:ea typeface="Roboto Condensed"/>
              </a:rPr>
              <a:t> Marek Valko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title"/>
          </p:nvPr>
        </p:nvSpPr>
        <p:spPr>
          <a:xfrm>
            <a:off x="630000" y="600120"/>
            <a:ext cx="4569120" cy="950400"/>
          </a:xfrm>
          <a:prstGeom prst="rect">
            <a:avLst/>
          </a:prstGeom>
          <a:noFill/>
          <a:ln w="0">
            <a:noFill/>
          </a:ln>
        </p:spPr>
        <p:txBody>
          <a:bodyPr lIns="0" tIns="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3500" spc="-1" strike="noStrike">
                <a:solidFill>
                  <a:schemeClr val="dk1"/>
                </a:solidFill>
                <a:latin typeface="Bebas Neue"/>
                <a:ea typeface="Bebas Neue"/>
              </a:rPr>
              <a:t>Jak vzniká post? </a:t>
            </a:r>
            <a:endParaRPr b="0" lang="cs-CZ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/>
          </p:nvPr>
        </p:nvSpPr>
        <p:spPr>
          <a:xfrm>
            <a:off x="630000" y="1231200"/>
            <a:ext cx="5840280" cy="3911760"/>
          </a:xfrm>
          <a:prstGeom prst="rect">
            <a:avLst/>
          </a:prstGeom>
          <a:noFill/>
          <a:ln w="0">
            <a:noFill/>
          </a:ln>
        </p:spPr>
        <p:txBody>
          <a:bodyPr lIns="0" tIns="91440" bIns="91440" anchor="t">
            <a:normAutofit fontScale="86943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20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</a:t>
            </a: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Politik má téma a aktivizační moment (schválení bodu, kauza,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obecné vyjádření, mezinárodní dny, politika obecně…)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20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Kontaktuje svého mediálního dodavatele </a:t>
            </a: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a řekne, co chce sdělit a jakým způsobem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20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</a:t>
            </a:r>
            <a:r>
              <a:rPr b="1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Mediální dodavatel/-ka </a:t>
            </a: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z poskytnutých podkladů </a:t>
            </a:r>
            <a:r>
              <a:rPr b="1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připraví copy</a:t>
            </a: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 (text), </a:t>
            </a:r>
            <a:r>
              <a:rPr b="1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fotografii </a:t>
            </a: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(ideální je mít všechny zastupitele nafocené v různých pozicích, emocích, před budovami, parky…), </a:t>
            </a:r>
            <a:r>
              <a:rPr b="1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vysublimuje claim</a:t>
            </a: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 = hlavní sdělení. Může využít generátor.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20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</a:t>
            </a: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Post na sítě musí být co nejjednodušší, srozumitelný, s jasným sdělením a zapojením Pirátů / pirátských zastupitelů.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20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CÍL: </a:t>
            </a: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Dostat sdělení k co největšímu počtu příjemců (dosah),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získat co nejvíce interakcí (komentáře, sdílení, lajky),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dostat sdělení do zájmových skupin.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" sz="2000" spc="-1" strike="noStrike">
                <a:solidFill>
                  <a:srgbClr val="f9ce06"/>
                </a:solidFill>
                <a:latin typeface="Roboto Condensed"/>
                <a:ea typeface="Roboto Condensed"/>
              </a:rPr>
              <a:t>&gt; DOHRÁNÍ: </a:t>
            </a: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Boostujte příspěvky svými komenty, vytvořte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skupiny na palcování, dělejte pozitivní vibe. Je však taky nutné odpovídat - community management, na základě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" sz="16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schválené komunikační linky.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Collabora_Office/23.05.5.2$Linux_X86_64 LibreOffice_project/a2baff69d478479498e92ef33b9dd98700229aa5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cs-CZ</dc:language>
  <cp:lastModifiedBy/>
  <dcterms:modified xsi:type="dcterms:W3CDTF">2023-11-11T16:19:15Z</dcterms:modified>
  <cp:revision>1</cp:revision>
  <dc:subject/>
  <dc:title/>
</cp:coreProperties>
</file>