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5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0F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84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it\Dropbox\My%20Writings\Pir&#225;ti%20do%20Hospod%20(Responses)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it\Dropbox\My%20Writings\Pir&#225;ti%20do%20Hospod%20(Responses)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it\Dropbox\My%20Writings\Pir&#225;ti%20do%20Hospod%20(Responses)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it\Dropbox\My%20Writings\Pir&#225;ti%20do%20Hospod%20(Responses)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it\Dropbox\My%20Writings\Pir&#225;ti%20do%20Hospod%20(Responses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it\Dropbox\My%20Writings\Pir&#225;ti%20do%20Hospod%20(Responses)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it\Google%20Drive\Pirati\Pirati%20do%20hospod\Pir&#225;ti%20do%20Hospod%20(Responses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000" b="0" i="0" u="none" strike="noStrike" kern="1200" spc="0" baseline="0">
                <a:solidFill>
                  <a:sysClr val="windowText" lastClr="000000"/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r>
              <a:rPr lang="cs-CZ" sz="4000"/>
              <a:t>Respondent, nebo respondentka?</a:t>
            </a:r>
            <a:endParaRPr lang="en-US" sz="40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0" i="0" u="none" strike="noStrike" kern="1200" spc="0" baseline="0">
              <a:solidFill>
                <a:sysClr val="windowText" lastClr="000000"/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DEC-46DA-83DE-472396773C78}"/>
              </c:ext>
            </c:extLst>
          </c:dPt>
          <c:dPt>
            <c:idx val="1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DEC-46DA-83DE-472396773C78}"/>
              </c:ext>
            </c:extLst>
          </c:dPt>
          <c:cat>
            <c:strRef>
              <c:f>'Form Responses 1'!$D$23:$D$24</c:f>
              <c:strCache>
                <c:ptCount val="2"/>
                <c:pt idx="0">
                  <c:v>Ženy</c:v>
                </c:pt>
                <c:pt idx="1">
                  <c:v>Muži</c:v>
                </c:pt>
              </c:strCache>
            </c:strRef>
          </c:cat>
          <c:val>
            <c:numRef>
              <c:f>'Form Responses 1'!$E$23:$E$24</c:f>
              <c:numCache>
                <c:formatCode>General</c:formatCode>
                <c:ptCount val="2"/>
                <c:pt idx="0">
                  <c:v>8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DEC-46DA-83DE-472396773C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0" i="0" u="none" strike="noStrike" kern="1200" baseline="0">
              <a:solidFill>
                <a:sysClr val="windowText" lastClr="000000"/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Arial Black" panose="020B0A040201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400" b="0" i="0" u="none" strike="noStrike" kern="1200" spc="0" baseline="0">
                <a:solidFill>
                  <a:sysClr val="windowText" lastClr="000000"/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r>
              <a:rPr lang="cs-CZ" sz="4400"/>
              <a:t>Věk respondentů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400" b="0" i="0" u="none" strike="noStrike" kern="1200" spc="0" baseline="0">
              <a:solidFill>
                <a:sysClr val="windowText" lastClr="000000"/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'Form Responses 1'!$D$26:$D$32</c:f>
              <c:strCache>
                <c:ptCount val="7"/>
                <c:pt idx="0">
                  <c:v>&lt;20</c:v>
                </c:pt>
                <c:pt idx="1">
                  <c:v>20-29</c:v>
                </c:pt>
                <c:pt idx="2">
                  <c:v>30-39</c:v>
                </c:pt>
                <c:pt idx="3">
                  <c:v>40-49</c:v>
                </c:pt>
                <c:pt idx="4">
                  <c:v>50-59</c:v>
                </c:pt>
                <c:pt idx="5">
                  <c:v>60-69</c:v>
                </c:pt>
                <c:pt idx="6">
                  <c:v>70&lt;</c:v>
                </c:pt>
              </c:strCache>
            </c:strRef>
          </c:cat>
          <c:val>
            <c:numRef>
              <c:f>'Form Responses 1'!$E$26:$E$32</c:f>
              <c:numCache>
                <c:formatCode>General</c:formatCode>
                <c:ptCount val="7"/>
                <c:pt idx="0">
                  <c:v>2</c:v>
                </c:pt>
                <c:pt idx="1">
                  <c:v>4</c:v>
                </c:pt>
                <c:pt idx="2">
                  <c:v>7</c:v>
                </c:pt>
                <c:pt idx="4">
                  <c:v>1</c:v>
                </c:pt>
                <c:pt idx="5">
                  <c:v>1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09-4C2A-AA69-1997897940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8001104"/>
        <c:axId val="378001760"/>
      </c:barChart>
      <c:catAx>
        <c:axId val="378001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800" b="0" i="0" u="none" strike="noStrike" kern="1200" baseline="0">
                <a:solidFill>
                  <a:sysClr val="windowText" lastClr="000000"/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endParaRPr lang="en-US"/>
          </a:p>
        </c:txPr>
        <c:crossAx val="378001760"/>
        <c:crosses val="autoZero"/>
        <c:auto val="1"/>
        <c:lblAlgn val="ctr"/>
        <c:lblOffset val="100"/>
        <c:noMultiLvlLbl val="0"/>
      </c:catAx>
      <c:valAx>
        <c:axId val="37800176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78001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Arial Black" panose="020B0A040201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'Form Responses 1'!$D$34:$D$38</c:f>
              <c:strCache>
                <c:ptCount val="5"/>
                <c:pt idx="0">
                  <c:v>studenti</c:v>
                </c:pt>
                <c:pt idx="1">
                  <c:v>služby</c:v>
                </c:pt>
                <c:pt idx="2">
                  <c:v>řemesla</c:v>
                </c:pt>
                <c:pt idx="3">
                  <c:v>průmysl</c:v>
                </c:pt>
                <c:pt idx="4">
                  <c:v>podnikatelé</c:v>
                </c:pt>
              </c:strCache>
            </c:strRef>
          </c:cat>
          <c:val>
            <c:numRef>
              <c:f>'Form Responses 1'!$E$34:$E$38</c:f>
              <c:numCache>
                <c:formatCode>General</c:formatCode>
                <c:ptCount val="5"/>
                <c:pt idx="0">
                  <c:v>4</c:v>
                </c:pt>
                <c:pt idx="1">
                  <c:v>6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DE-4AA3-9341-296A520D6C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3406200"/>
        <c:axId val="453402592"/>
      </c:barChart>
      <c:catAx>
        <c:axId val="453406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ysClr val="windowText" lastClr="000000"/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endParaRPr lang="en-US"/>
          </a:p>
        </c:txPr>
        <c:crossAx val="453402592"/>
        <c:crosses val="autoZero"/>
        <c:auto val="1"/>
        <c:lblAlgn val="ctr"/>
        <c:lblOffset val="100"/>
        <c:noMultiLvlLbl val="0"/>
      </c:catAx>
      <c:valAx>
        <c:axId val="45340259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53406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Arial Black" panose="020B0A040201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chemeClr val="tx1"/>
            </a:solidFill>
          </c:spPr>
          <c:dPt>
            <c:idx val="0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FDC-41FF-BDBA-1B2731AC0AC3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FDC-41FF-BDBA-1B2731AC0AC3}"/>
              </c:ext>
            </c:extLst>
          </c:dPt>
          <c:cat>
            <c:strRef>
              <c:f>'Form Responses 1'!$H$29:$H$30</c:f>
              <c:strCache>
                <c:ptCount val="2"/>
                <c:pt idx="0">
                  <c:v>volil Piráty</c:v>
                </c:pt>
                <c:pt idx="1">
                  <c:v>nevolil Piráty</c:v>
                </c:pt>
              </c:strCache>
            </c:strRef>
          </c:cat>
          <c:val>
            <c:numRef>
              <c:f>'Form Responses 1'!$I$29:$I$30</c:f>
              <c:numCache>
                <c:formatCode>General</c:formatCode>
                <c:ptCount val="2"/>
                <c:pt idx="0">
                  <c:v>4</c:v>
                </c:pt>
                <c:pt idx="1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FDC-41FF-BDBA-1B2731AC0A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0" i="0" u="none" strike="noStrike" kern="1200" baseline="0">
              <a:solidFill>
                <a:sysClr val="windowText" lastClr="000000"/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Arial Black" panose="020B0A040201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0" i="0" u="none" strike="noStrike" kern="1200" spc="0" baseline="0">
                <a:solidFill>
                  <a:sysClr val="windowText" lastClr="000000"/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r>
              <a:rPr lang="en-US" sz="3600"/>
              <a:t>O jakých dalších stranách uvažuje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spc="0" baseline="0">
              <a:solidFill>
                <a:sysClr val="windowText" lastClr="000000"/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AB3-465B-8754-BE23A734AC60}"/>
              </c:ext>
            </c:extLst>
          </c:dPt>
          <c:dPt>
            <c:idx val="1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AB3-465B-8754-BE23A734AC60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AB3-465B-8754-BE23A734AC60}"/>
              </c:ext>
            </c:extLst>
          </c:dPt>
          <c:dPt>
            <c:idx val="3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AB3-465B-8754-BE23A734AC60}"/>
              </c:ext>
            </c:extLst>
          </c:dPt>
          <c:dPt>
            <c:idx val="4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AB3-465B-8754-BE23A734AC60}"/>
              </c:ext>
            </c:extLst>
          </c:dPt>
          <c:dPt>
            <c:idx val="5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AB3-465B-8754-BE23A734AC60}"/>
              </c:ext>
            </c:extLst>
          </c:dPt>
          <c:dPt>
            <c:idx val="6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5AB3-465B-8754-BE23A734AC60}"/>
              </c:ext>
            </c:extLst>
          </c:dPt>
          <c:cat>
            <c:strRef>
              <c:f>'Form Responses 1'!$H$33:$H$39</c:f>
              <c:strCache>
                <c:ptCount val="7"/>
                <c:pt idx="0">
                  <c:v>ČSSD</c:v>
                </c:pt>
                <c:pt idx="1">
                  <c:v>TOP 09</c:v>
                </c:pt>
                <c:pt idx="2">
                  <c:v>KDU</c:v>
                </c:pt>
                <c:pt idx="3">
                  <c:v>ANO</c:v>
                </c:pt>
                <c:pt idx="4">
                  <c:v>Zelení</c:v>
                </c:pt>
                <c:pt idx="5">
                  <c:v>ODS</c:v>
                </c:pt>
                <c:pt idx="6">
                  <c:v>Úsvit</c:v>
                </c:pt>
              </c:strCache>
            </c:strRef>
          </c:cat>
          <c:val>
            <c:numRef>
              <c:f>'Form Responses 1'!$I$33:$I$39</c:f>
              <c:numCache>
                <c:formatCode>General</c:formatCode>
                <c:ptCount val="7"/>
                <c:pt idx="0">
                  <c:v>3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AB3-465B-8754-BE23A734AC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ysClr val="windowText" lastClr="000000"/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Arial Black" panose="020B0A04020102020204" pitchFamily="34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400" b="0" i="0" u="none" strike="noStrike" kern="1200" spc="0" baseline="0">
                <a:solidFill>
                  <a:sysClr val="windowText" lastClr="000000"/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r>
              <a:rPr lang="cs-CZ" sz="4400"/>
              <a:t>Odkud zná Piráty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400" b="0" i="0" u="none" strike="noStrike" kern="1200" spc="0" baseline="0">
              <a:solidFill>
                <a:sysClr val="windowText" lastClr="000000"/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spPr>
            <a:solidFill>
              <a:schemeClr val="tx1"/>
            </a:solidFill>
          </c:spPr>
          <c:dPt>
            <c:idx val="0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AA6-4D96-924F-A2D1D1E30867}"/>
              </c:ext>
            </c:extLst>
          </c:dPt>
          <c:dPt>
            <c:idx val="1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AA6-4D96-924F-A2D1D1E30867}"/>
              </c:ext>
            </c:extLst>
          </c:dPt>
          <c:cat>
            <c:strRef>
              <c:f>'Form Responses 1'!$H$42:$H$43</c:f>
              <c:strCache>
                <c:ptCount val="2"/>
                <c:pt idx="0">
                  <c:v>osobně</c:v>
                </c:pt>
                <c:pt idx="1">
                  <c:v>média (hlavně TV)</c:v>
                </c:pt>
              </c:strCache>
            </c:strRef>
          </c:cat>
          <c:val>
            <c:numRef>
              <c:f>'Form Responses 1'!$I$42:$I$43</c:f>
              <c:numCache>
                <c:formatCode>General</c:formatCode>
                <c:ptCount val="2"/>
                <c:pt idx="0">
                  <c:v>4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AA6-4D96-924F-A2D1D1E308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ysClr val="windowText" lastClr="000000"/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Arial Black" panose="020B0A040201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400" b="0" i="0" u="none" strike="noStrike" kern="1200" spc="0" baseline="0">
                <a:solidFill>
                  <a:sysClr val="windowText" lastClr="000000"/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r>
              <a:rPr lang="cs-CZ" sz="4400" dirty="0"/>
              <a:t>Co je</a:t>
            </a:r>
            <a:r>
              <a:rPr lang="cs-CZ" sz="4400" baseline="0" dirty="0"/>
              <a:t> štve</a:t>
            </a:r>
            <a:endParaRPr lang="en-US" sz="4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400" b="0" i="0" u="none" strike="noStrike" kern="1200" spc="0" baseline="0">
              <a:solidFill>
                <a:sysClr val="windowText" lastClr="000000"/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4F4-4198-8746-80CDC9AAE764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4F4-4198-8746-80CDC9AAE764}"/>
              </c:ext>
            </c:extLst>
          </c:dPt>
          <c:dPt>
            <c:idx val="2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4F4-4198-8746-80CDC9AAE764}"/>
              </c:ext>
            </c:extLst>
          </c:dPt>
          <c:dPt>
            <c:idx val="3"/>
            <c:bubble3D val="0"/>
            <c:spPr>
              <a:solidFill>
                <a:schemeClr val="accent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4F4-4198-8746-80CDC9AAE764}"/>
              </c:ext>
            </c:extLst>
          </c:dPt>
          <c:dPt>
            <c:idx val="4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4F4-4198-8746-80CDC9AAE764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4F4-4198-8746-80CDC9AAE764}"/>
              </c:ext>
            </c:extLst>
          </c:dPt>
          <c:cat>
            <c:strRef>
              <c:f>'[Piráti do Hospod (Responses).xlsx]Form Responses 1'!$H$22:$H$27</c:f>
              <c:strCache>
                <c:ptCount val="6"/>
                <c:pt idx="0">
                  <c:v>1. korupce</c:v>
                </c:pt>
                <c:pt idx="1">
                  <c:v>2. vysoké daně</c:v>
                </c:pt>
                <c:pt idx="2">
                  <c:v>3. školství</c:v>
                </c:pt>
                <c:pt idx="3">
                  <c:v>4. populismus</c:v>
                </c:pt>
                <c:pt idx="4">
                  <c:v>5. migrace</c:v>
                </c:pt>
                <c:pt idx="5">
                  <c:v>6. sociální systém</c:v>
                </c:pt>
              </c:strCache>
            </c:strRef>
          </c:cat>
          <c:val>
            <c:numRef>
              <c:f>'[Piráti do Hospod (Responses).xlsx]Form Responses 1'!$I$22:$I$27</c:f>
              <c:numCache>
                <c:formatCode>General</c:formatCode>
                <c:ptCount val="6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4F4-4198-8746-80CDC9AAE7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ysClr val="windowText" lastClr="000000"/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Arial Black" panose="020B0A040201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0.34595</cdr:x>
      <cdr:y>0.43333</cdr:y>
    </cdr:from>
    <cdr:to>
      <cdr:x>0.47191</cdr:x>
      <cdr:y>0.56667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17777" y="2971800"/>
          <a:ext cx="1535752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4800" dirty="0">
              <a:solidFill>
                <a:schemeClr val="bg1"/>
              </a:solidFill>
              <a:latin typeface="Arial Black" panose="020B0A04020102020204" pitchFamily="34" charset="0"/>
            </a:rPr>
            <a:t>55%</a:t>
          </a:r>
        </a:p>
      </cdr:txBody>
    </cdr:sp>
  </cdr:relSizeAnchor>
  <cdr:relSizeAnchor xmlns:cdr="http://schemas.openxmlformats.org/drawingml/2006/chartDrawing">
    <cdr:from>
      <cdr:x>0.52123</cdr:x>
      <cdr:y>0.43333</cdr:y>
    </cdr:from>
    <cdr:to>
      <cdr:x>0.59623</cdr:x>
      <cdr:y>0.56667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354802" y="29718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4800" dirty="0">
              <a:solidFill>
                <a:schemeClr val="tx1"/>
              </a:solidFill>
              <a:latin typeface="Arial Black" panose="020B0A04020102020204" pitchFamily="34" charset="0"/>
            </a:rPr>
            <a:t>45%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0.3991</cdr:x>
      <cdr:y>0.23362</cdr:y>
    </cdr:from>
    <cdr:to>
      <cdr:x>0.81013</cdr:x>
      <cdr:y>0.54903</cdr:y>
    </cdr:to>
    <cdr:sp macro="" textlink="">
      <cdr:nvSpPr>
        <cdr:cNvPr id="2" name="Oval 1"/>
        <cdr:cNvSpPr/>
      </cdr:nvSpPr>
      <cdr:spPr>
        <a:xfrm xmlns:a="http://schemas.openxmlformats.org/drawingml/2006/main" rot="20694634">
          <a:off x="4865852" y="1602176"/>
          <a:ext cx="5011238" cy="2163101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76200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0.46691</cdr:x>
      <cdr:y>0.11376</cdr:y>
    </cdr:from>
    <cdr:to>
      <cdr:x>0.87793</cdr:x>
      <cdr:y>0.42917</cdr:y>
    </cdr:to>
    <cdr:sp macro="" textlink="">
      <cdr:nvSpPr>
        <cdr:cNvPr id="2" name="Oval 1"/>
        <cdr:cNvSpPr/>
      </cdr:nvSpPr>
      <cdr:spPr>
        <a:xfrm xmlns:a="http://schemas.openxmlformats.org/drawingml/2006/main" rot="20694634">
          <a:off x="5692507" y="780141"/>
          <a:ext cx="5011238" cy="2163101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76200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0.53466</cdr:x>
      <cdr:y>0.18456</cdr:y>
    </cdr:from>
    <cdr:to>
      <cdr:x>0.66063</cdr:x>
      <cdr:y>0.31789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518618" y="1265719"/>
          <a:ext cx="1535752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4800" dirty="0">
              <a:solidFill>
                <a:schemeClr val="bg1"/>
              </a:solidFill>
              <a:latin typeface="Arial Black" panose="020B0A04020102020204" pitchFamily="34" charset="0"/>
            </a:rPr>
            <a:t>22%</a:t>
          </a:r>
        </a:p>
      </cdr:txBody>
    </cdr:sp>
  </cdr:relSizeAnchor>
  <cdr:relSizeAnchor xmlns:cdr="http://schemas.openxmlformats.org/drawingml/2006/chartDrawing">
    <cdr:from>
      <cdr:x>0.34421</cdr:x>
      <cdr:y>0.5</cdr:y>
    </cdr:from>
    <cdr:to>
      <cdr:x>0.47018</cdr:x>
      <cdr:y>0.63333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196658" y="3429000"/>
          <a:ext cx="1535752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4800" dirty="0">
              <a:solidFill>
                <a:schemeClr val="tx1"/>
              </a:solidFill>
              <a:latin typeface="Arial Black" panose="020B0A04020102020204" pitchFamily="34" charset="0"/>
            </a:rPr>
            <a:t>78%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0.53878</cdr:x>
      <cdr:y>0.36667</cdr:y>
    </cdr:from>
    <cdr:to>
      <cdr:x>0.66475</cdr:x>
      <cdr:y>0.5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568847" y="2514600"/>
          <a:ext cx="1535752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4400" dirty="0">
              <a:solidFill>
                <a:schemeClr val="tx1"/>
              </a:solidFill>
              <a:latin typeface="Arial Black" panose="020B0A04020102020204" pitchFamily="34" charset="0"/>
            </a:rPr>
            <a:t>37%</a:t>
          </a:r>
        </a:p>
      </cdr:txBody>
    </cdr:sp>
  </cdr:relSizeAnchor>
  <cdr:relSizeAnchor xmlns:cdr="http://schemas.openxmlformats.org/drawingml/2006/chartDrawing">
    <cdr:from>
      <cdr:x>0.34581</cdr:x>
      <cdr:y>0.53146</cdr:y>
    </cdr:from>
    <cdr:to>
      <cdr:x>0.47177</cdr:x>
      <cdr:y>0.66479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216065" y="3644758"/>
          <a:ext cx="1535752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4400" dirty="0">
              <a:solidFill>
                <a:schemeClr val="bg1"/>
              </a:solidFill>
              <a:latin typeface="Arial Black" panose="020B0A04020102020204" pitchFamily="34" charset="0"/>
            </a:rPr>
            <a:t>63%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608C-B71F-43D4-A3D9-8104C7F303D2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E0CA-438F-4582-9CF0-99705C2F9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69870"/>
      </p:ext>
    </p:extLst>
  </p:cSld>
  <p:clrMapOvr>
    <a:masterClrMapping/>
  </p:clrMapOvr>
  <p:transition spd="slow"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608C-B71F-43D4-A3D9-8104C7F303D2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E0CA-438F-4582-9CF0-99705C2F9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311300"/>
      </p:ext>
    </p:extLst>
  </p:cSld>
  <p:clrMapOvr>
    <a:masterClrMapping/>
  </p:clrMapOvr>
  <p:transition spd="slow"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608C-B71F-43D4-A3D9-8104C7F303D2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E0CA-438F-4582-9CF0-99705C2F9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347957"/>
      </p:ext>
    </p:extLst>
  </p:cSld>
  <p:clrMapOvr>
    <a:masterClrMapping/>
  </p:clrMapOvr>
  <p:transition spd="slow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608C-B71F-43D4-A3D9-8104C7F303D2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E0CA-438F-4582-9CF0-99705C2F9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17882"/>
      </p:ext>
    </p:extLst>
  </p:cSld>
  <p:clrMapOvr>
    <a:masterClrMapping/>
  </p:clrMapOvr>
  <p:transition spd="slow"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608C-B71F-43D4-A3D9-8104C7F303D2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E0CA-438F-4582-9CF0-99705C2F9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6383"/>
      </p:ext>
    </p:extLst>
  </p:cSld>
  <p:clrMapOvr>
    <a:masterClrMapping/>
  </p:clrMapOvr>
  <p:transition spd="slow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608C-B71F-43D4-A3D9-8104C7F303D2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E0CA-438F-4582-9CF0-99705C2F9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26996"/>
      </p:ext>
    </p:extLst>
  </p:cSld>
  <p:clrMapOvr>
    <a:masterClrMapping/>
  </p:clrMapOvr>
  <p:transition spd="slow"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608C-B71F-43D4-A3D9-8104C7F303D2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E0CA-438F-4582-9CF0-99705C2F9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049770"/>
      </p:ext>
    </p:extLst>
  </p:cSld>
  <p:clrMapOvr>
    <a:masterClrMapping/>
  </p:clrMapOvr>
  <p:transition spd="slow"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608C-B71F-43D4-A3D9-8104C7F303D2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E0CA-438F-4582-9CF0-99705C2F9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9008"/>
      </p:ext>
    </p:extLst>
  </p:cSld>
  <p:clrMapOvr>
    <a:masterClrMapping/>
  </p:clrMapOvr>
  <p:transition spd="slow"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608C-B71F-43D4-A3D9-8104C7F303D2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E0CA-438F-4582-9CF0-99705C2F9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94094"/>
      </p:ext>
    </p:extLst>
  </p:cSld>
  <p:clrMapOvr>
    <a:masterClrMapping/>
  </p:clrMapOvr>
  <p:transition spd="slow"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608C-B71F-43D4-A3D9-8104C7F303D2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E0CA-438F-4582-9CF0-99705C2F9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68840"/>
      </p:ext>
    </p:extLst>
  </p:cSld>
  <p:clrMapOvr>
    <a:masterClrMapping/>
  </p:clrMapOvr>
  <p:transition spd="slow"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608C-B71F-43D4-A3D9-8104C7F303D2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E0CA-438F-4582-9CF0-99705C2F9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80280"/>
      </p:ext>
    </p:extLst>
  </p:cSld>
  <p:clrMapOvr>
    <a:masterClrMapping/>
  </p:clrMapOvr>
  <p:transition spd="slow"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6608C-B71F-43D4-A3D9-8104C7F303D2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0E0CA-438F-4582-9CF0-99705C2F9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113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r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2DAF93B-E769-46C0-A620-CFD1DEBE37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095"/>
            <a:ext cx="12192000" cy="687619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 rot="20134953">
            <a:off x="1316180" y="780744"/>
            <a:ext cx="4184073" cy="16764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2401068">
            <a:off x="651162" y="3496234"/>
            <a:ext cx="4184073" cy="16764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94356">
            <a:off x="5023700" y="1726602"/>
            <a:ext cx="4184073" cy="16764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25995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EBD4BE2-A7F5-4C38-90BD-7B4080B4CF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259043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8561440"/>
      </p:ext>
    </p:extLst>
  </p:cSld>
  <p:clrMapOvr>
    <a:masterClrMapping/>
  </p:clrMapOvr>
  <p:transition spd="slow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996D5397-5F74-49CD-AC0C-4D01031B06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511369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3324943"/>
      </p:ext>
    </p:extLst>
  </p:cSld>
  <p:clrMapOvr>
    <a:masterClrMapping/>
  </p:clrMapOvr>
  <p:transition spd="slow">
    <p:push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B3F73C1-BF90-489E-A9A9-5113CC52AD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001287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9908817"/>
      </p:ext>
    </p:extLst>
  </p:cSld>
  <p:clrMapOvr>
    <a:masterClrMapping/>
  </p:clrMapOvr>
  <p:transition spd="slow">
    <p:push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20CB1821-14DF-40B1-8C22-2F7B44A82D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422113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834896"/>
      </p:ext>
    </p:extLst>
  </p:cSld>
  <p:clrMapOvr>
    <a:masterClrMapping/>
  </p:clrMapOvr>
  <p:transition spd="slow">
    <p:push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5E8C5348-22BD-4830-8C01-F1058ACB66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840251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8322833"/>
      </p:ext>
    </p:extLst>
  </p:cSld>
  <p:clrMapOvr>
    <a:masterClrMapping/>
  </p:clrMapOvr>
  <p:transition spd="slow">
    <p:push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2663DB48-E013-4BE4-812D-17671B0ACA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935534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3267821"/>
      </p:ext>
    </p:extLst>
  </p:cSld>
  <p:clrMapOvr>
    <a:masterClrMapping/>
  </p:clrMapOvr>
  <p:transition spd="slow">
    <p:push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9A5C184-FCC8-413D-B596-BBD99FD2CE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079233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2089803"/>
      </p:ext>
    </p:extLst>
  </p:cSld>
  <p:clrMapOvr>
    <a:masterClrMapping/>
  </p:clrMapOvr>
  <p:transition spd="slow">
    <p:push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30</Words>
  <Application>Microsoft Office PowerPoint</Application>
  <PresentationFormat>Widescreen</PresentationFormat>
  <Paragraphs>11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Vit Simral</dc:creator>
  <cp:lastModifiedBy>Vit Simral</cp:lastModifiedBy>
  <cp:revision>8</cp:revision>
  <dcterms:created xsi:type="dcterms:W3CDTF">2017-03-07T10:51:07Z</dcterms:created>
  <dcterms:modified xsi:type="dcterms:W3CDTF">2017-03-07T22:01:25Z</dcterms:modified>
</cp:coreProperties>
</file>