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57" r:id="rId4"/>
    <p:sldId id="261" r:id="rId5"/>
    <p:sldId id="264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bora Pšenicová" initials="BP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FE3A0-4819-4FD0-B6F0-2C40CE522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109DF6-4770-4AE4-B0A1-AC4BFC23E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67D41F-FB86-4254-A0A2-C02837CFC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B1FF81-67CF-4AF7-959D-8ECFAE05E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50ED82-46C0-4A2D-BE7F-340F20069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0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5E45C-A824-45C5-96B5-E56423B7D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E4BEC3-6F38-44AC-8761-E958708F2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BCCD77-98FC-4581-9CC1-CB08DB8A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6D1BA9-ED22-4B1F-9135-AD47BFB2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18B072-711E-4174-B0FE-F23137DA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4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8360CA2-97B9-494C-9CBD-46A6C965E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839128-959C-4BE1-8E8B-E329F22E9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4D16A7-DDD3-4C35-ACFB-05D40C1DA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13119F-3EEC-419D-BBCE-8CAED82B1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9D9CB1-6F05-438B-9108-F043292F6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955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42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22CFE-8D29-49D0-83EE-83C99FCA6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BC3007-15E8-41A1-AED1-EF16AEFA1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AF3AB5-2AF8-4A4F-ACF6-40E34243C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16C6F6-53DF-4389-8E82-06460B734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38DCA4-2C02-41CD-81BA-5D0F56884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1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DFC40-2263-4326-A23E-EE33414EA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CEFC1B-CBD9-4424-9A97-EFF76E270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7B1C5E-9EFF-4C94-9DC5-9E5F03AB7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E5268F-FA4C-436F-B7EE-6EE85679A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B3BE16-78CB-4BDF-B352-DA93023F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0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44B29-A172-43C9-9C4C-36C1A1CB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9EE293-1276-4143-B343-0653BCCA5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BA201A-6AFF-43A4-8C08-B16E97230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154D41-4FD7-44C1-AFBA-71DA9C6E9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89E333-7B71-4F3B-8EA9-053FF770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3BDB4-4B94-4F0D-9EFD-F7A9A7A5B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1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1680B-55C7-4040-B398-549958B7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FEF075-5403-44EF-B7EF-C23142DFF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590DF6-0F75-45AA-B1A6-2478699CE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5244E7F-B805-4375-A1FC-CE38FA49B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E322883-82BA-4246-B85B-FF2B1621BB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363FB40-F3B2-401C-8E2F-9B06A84AB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37E4F2E-C5B0-4655-A917-151C842C3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9A55413-50A0-473D-9D72-3776DED59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0B584-6535-473C-B8F9-0BBA7DCA5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711CAA4-B2F9-4012-82FE-E4302B83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539AC80-0290-4A44-A0CA-13EB62B9F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83F6BC-BCD9-4D87-9B63-09EC14439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1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EB4A2CF-C3AB-41A6-BB24-18E9CB563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E75335-2E76-40CF-8478-F17E54CCC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F588CDE-8ED5-4F11-8358-D0C4BE9F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1715C-88F9-4210-9852-E5FDB1078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B7995-5A55-44AE-8AF5-28B6FFE6E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5CB2E5-EB83-4380-80B7-46536EC8A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0235A4-8B48-4284-AA2D-B17A2232A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F722E7-BCA2-42A7-95A0-606C73673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201940-AC09-4065-9C37-231AC59C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31FFD-8A60-4CD9-B161-A0ED00E8D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3A0DCE-C91B-4D8D-A19F-AB5DB2D3D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4E6D4E7-88FE-4BDC-9164-7D27E6999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A46B20-D492-4741-85DC-9B6B038B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4AFFB1-07F2-405D-8A58-9105A5320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773B18-E5A9-4B8F-99A1-D90DAABB1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4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7EB1DF-78B0-4E06-BAB8-F12D6A4E5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3174F5-0D2E-4260-9D71-2C4876A73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3E22DA-F705-420B-B4D8-6BF23BE77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9DE92-6279-4821-BFDC-2E73698F14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A5D53D-0CC0-4995-8539-CEB44E129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8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941179"/>
          </a:xfrm>
        </p:spPr>
        <p:txBody>
          <a:bodyPr/>
          <a:lstStyle/>
          <a:p>
            <a:r>
              <a:rPr lang="cs-CZ" dirty="0"/>
              <a:t>Eva Horáková-Piráti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Praha 15.06.2020</a:t>
            </a:r>
          </a:p>
        </p:txBody>
      </p:sp>
    </p:spTree>
    <p:extLst>
      <p:ext uri="{BB962C8B-B14F-4D97-AF65-F5344CB8AC3E}">
        <p14:creationId xmlns:p14="http://schemas.microsoft.com/office/powerpoint/2010/main" val="134364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2214694"/>
          </a:xfrm>
        </p:spPr>
        <p:txBody>
          <a:bodyPr>
            <a:normAutofit/>
          </a:bodyPr>
          <a:lstStyle/>
          <a:p>
            <a:r>
              <a:rPr lang="cs-CZ" sz="3200" dirty="0"/>
              <a:t>Úmluva o POTLAČOVÁNÍ A ZRUŠENÍ OBCHODU S LIDMI A VYUŽIVÁNÍ PROSTITUCE DRUHÝCH OSOB 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3"/>
          </p:nvPr>
        </p:nvSpPr>
        <p:spPr>
          <a:xfrm>
            <a:off x="913774" y="1970843"/>
            <a:ext cx="10363826" cy="461118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lang="cs-CZ" dirty="0"/>
              <a:t>Úmluvu sjednalo Valné shromáždění Organizace spojených národů </a:t>
            </a:r>
            <a:r>
              <a:rPr lang="cs-CZ" dirty="0">
                <a:solidFill>
                  <a:srgbClr val="FF0000"/>
                </a:solidFill>
              </a:rPr>
              <a:t>dne 2. prosince 1949, tzv. Newyorkská úmluva</a:t>
            </a:r>
          </a:p>
          <a:p>
            <a:pPr marL="0" indent="0">
              <a:lnSpc>
                <a:spcPct val="160000"/>
              </a:lnSpc>
              <a:buNone/>
            </a:pPr>
            <a:endParaRPr lang="cs-CZ" dirty="0"/>
          </a:p>
          <a:p>
            <a:pPr>
              <a:lnSpc>
                <a:spcPct val="160000"/>
              </a:lnSpc>
            </a:pPr>
            <a:r>
              <a:rPr lang="cs-CZ" dirty="0"/>
              <a:t>Podle článku 24 Úmluva vstoupila </a:t>
            </a:r>
            <a:r>
              <a:rPr lang="cs-CZ" dirty="0">
                <a:solidFill>
                  <a:srgbClr val="FF0000"/>
                </a:solidFill>
              </a:rPr>
              <a:t>v platnost </a:t>
            </a:r>
            <a:r>
              <a:rPr lang="cs-CZ" dirty="0"/>
              <a:t>dnem </a:t>
            </a:r>
            <a:r>
              <a:rPr lang="cs-CZ" dirty="0">
                <a:solidFill>
                  <a:srgbClr val="FF0000"/>
                </a:solidFill>
              </a:rPr>
              <a:t>25. července 1951</a:t>
            </a:r>
            <a:endParaRPr lang="cs-CZ" dirty="0"/>
          </a:p>
          <a:p>
            <a:pPr marL="0" indent="0">
              <a:lnSpc>
                <a:spcPct val="160000"/>
              </a:lnSpc>
              <a:buNone/>
            </a:pPr>
            <a:endParaRPr lang="cs-CZ" dirty="0"/>
          </a:p>
          <a:p>
            <a:pPr>
              <a:lnSpc>
                <a:spcPct val="160000"/>
              </a:lnSpc>
            </a:pPr>
            <a:r>
              <a:rPr lang="cs-CZ" dirty="0"/>
              <a:t>Československo Úmluv podepsalo </a:t>
            </a:r>
            <a:r>
              <a:rPr lang="cs-CZ" dirty="0">
                <a:solidFill>
                  <a:srgbClr val="FF0000"/>
                </a:solidFill>
              </a:rPr>
              <a:t>14. března 1950, </a:t>
            </a:r>
            <a:r>
              <a:rPr lang="pl-PL" dirty="0"/>
              <a:t>od března roku 1958 (resp. od 1. 1. 1993 Česká republika)</a:t>
            </a:r>
            <a:endParaRPr lang="cs-CZ" dirty="0"/>
          </a:p>
          <a:p>
            <a:pPr marL="0" indent="0">
              <a:lnSpc>
                <a:spcPct val="160000"/>
              </a:lnSpc>
              <a:buNone/>
            </a:pPr>
            <a:endParaRPr lang="cs-CZ" dirty="0"/>
          </a:p>
          <a:p>
            <a:pPr>
              <a:lnSpc>
                <a:spcPct val="160000"/>
              </a:lnSpc>
            </a:pPr>
            <a:r>
              <a:rPr lang="cs-CZ" dirty="0">
                <a:solidFill>
                  <a:srgbClr val="FF0000"/>
                </a:solidFill>
              </a:rPr>
              <a:t>Preambule, 28 článků, závěrečný protokol</a:t>
            </a:r>
          </a:p>
          <a:p>
            <a:pPr marL="0" indent="0">
              <a:lnSpc>
                <a:spcPct val="160000"/>
              </a:lnSpc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cs-CZ" dirty="0"/>
              <a:t>Celkem ji ratifikovalo nebo k ní přistoupilo </a:t>
            </a:r>
            <a:r>
              <a:rPr lang="cs-CZ" dirty="0">
                <a:solidFill>
                  <a:srgbClr val="FF0000"/>
                </a:solidFill>
              </a:rPr>
              <a:t>77 států</a:t>
            </a:r>
          </a:p>
        </p:txBody>
      </p:sp>
    </p:spTree>
    <p:extLst>
      <p:ext uri="{BB962C8B-B14F-4D97-AF65-F5344CB8AC3E}">
        <p14:creationId xmlns:p14="http://schemas.microsoft.com/office/powerpoint/2010/main" val="343656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935" y="618518"/>
            <a:ext cx="11086690" cy="979624"/>
          </a:xfrm>
        </p:spPr>
        <p:txBody>
          <a:bodyPr>
            <a:normAutofit fontScale="90000"/>
          </a:bodyPr>
          <a:lstStyle/>
          <a:p>
            <a:r>
              <a:rPr lang="cs-CZ" dirty="0"/>
              <a:t>Co je na Úmluvě o POTLAČOVÁNÍ A ZRUŠENÍ OBCHODU S LIDMI A VYUŽIVÁNÍ PROSTITUCE DRUHÝCH OSOB tak kontroverzního?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43344" y="2299317"/>
            <a:ext cx="4849091" cy="4376690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popírá nejen prostituci nucenou, ale i prostituci dobrovolnou</a:t>
            </a:r>
            <a:r>
              <a:rPr lang="cs-CZ" dirty="0"/>
              <a:t>, která se v řadě států naopak připouští prostřednictvím pravidel, která poskytování těchto služeb regulují. </a:t>
            </a:r>
          </a:p>
          <a:p>
            <a:r>
              <a:rPr lang="cs-CZ" dirty="0"/>
              <a:t>zavázala smluvní státy </a:t>
            </a:r>
            <a:r>
              <a:rPr lang="cs-CZ" dirty="0">
                <a:solidFill>
                  <a:srgbClr val="FF0000"/>
                </a:solidFill>
              </a:rPr>
              <a:t>k přijetí opatření směřujících k vymýcení prostituce a obchodování s lidmi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5805996" y="2388093"/>
            <a:ext cx="5471604" cy="4287914"/>
          </a:xfrm>
        </p:spPr>
        <p:txBody>
          <a:bodyPr>
            <a:normAutofit/>
          </a:bodyPr>
          <a:lstStyle/>
          <a:p>
            <a:r>
              <a:rPr lang="cs-CZ" dirty="0"/>
              <a:t>k dosažení tohoto cíle Úmluva zavázala smluvní státy ke </a:t>
            </a:r>
            <a:r>
              <a:rPr lang="cs-CZ" dirty="0">
                <a:solidFill>
                  <a:srgbClr val="FF0000"/>
                </a:solidFill>
              </a:rPr>
              <a:t>změně či zrušení každého platného zákona, nařízení nebo administrativního postupu </a:t>
            </a:r>
          </a:p>
          <a:p>
            <a:r>
              <a:rPr lang="cs-CZ" dirty="0"/>
              <a:t>zavazuje státy </a:t>
            </a:r>
            <a:r>
              <a:rPr lang="cs-CZ" dirty="0">
                <a:solidFill>
                  <a:srgbClr val="FF0000"/>
                </a:solidFill>
              </a:rPr>
              <a:t>trestat jednání bezprostředně související s prostitucí </a:t>
            </a:r>
            <a:r>
              <a:rPr lang="cs-CZ" dirty="0"/>
              <a:t>a obchodem s lidmi.</a:t>
            </a:r>
          </a:p>
        </p:txBody>
      </p:sp>
    </p:spTree>
    <p:extLst>
      <p:ext uri="{BB962C8B-B14F-4D97-AF65-F5344CB8AC3E}">
        <p14:creationId xmlns:p14="http://schemas.microsoft.com/office/powerpoint/2010/main" val="278026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Úmluva o POTLAČOVÁNÍ A ZRUŠENÍ OBCHODU S LIDMI A VYUŽIVÁNÍ PROSTITUCE DRUHÝCH OSOB 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838200" y="2253647"/>
            <a:ext cx="4603812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4400" dirty="0">
                <a:solidFill>
                  <a:srgbClr val="FF0000"/>
                </a:solidFill>
              </a:rPr>
              <a:t>Článek 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4400" dirty="0"/>
              <a:t>Smluvní strany této Úmluvy se zavazují, že budou </a:t>
            </a:r>
            <a:r>
              <a:rPr lang="cs-CZ" sz="4400" dirty="0">
                <a:solidFill>
                  <a:srgbClr val="FF0000"/>
                </a:solidFill>
              </a:rPr>
              <a:t>trestat každého, kdo, aby vyhověl chlípnosti jiného</a:t>
            </a:r>
            <a:br>
              <a:rPr lang="cs-CZ" sz="4400" dirty="0"/>
            </a:br>
            <a:r>
              <a:rPr lang="cs-CZ" sz="4400" dirty="0"/>
              <a:t>1. </a:t>
            </a:r>
            <a:r>
              <a:rPr lang="cs-CZ" sz="4400" dirty="0">
                <a:solidFill>
                  <a:srgbClr val="FF0000"/>
                </a:solidFill>
              </a:rPr>
              <a:t>obstará, svádí nebo odvádí za účelem prostituce jinou osobu</a:t>
            </a:r>
            <a:r>
              <a:rPr lang="cs-CZ" sz="4400" dirty="0"/>
              <a:t>, a to i  s jejím souhlasem;</a:t>
            </a:r>
            <a:br>
              <a:rPr lang="cs-CZ" sz="4400" dirty="0"/>
            </a:br>
            <a:r>
              <a:rPr lang="cs-CZ" sz="4400" dirty="0"/>
              <a:t>2. využívá prostituce jiné osoby, a to i s jejím souhlasem.</a:t>
            </a:r>
          </a:p>
          <a:p>
            <a:pPr marL="0" indent="0">
              <a:lnSpc>
                <a:spcPct val="120000"/>
              </a:lnSpc>
              <a:buNone/>
            </a:pPr>
            <a:endParaRPr lang="cs-CZ" sz="4800" dirty="0"/>
          </a:p>
          <a:p>
            <a:endParaRPr lang="cs-CZ" dirty="0"/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C81CF2B-24DD-47D9-B307-0FD8101CC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88093"/>
            <a:ext cx="5181600" cy="378887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4400" dirty="0">
                <a:solidFill>
                  <a:srgbClr val="FF0000"/>
                </a:solidFill>
              </a:rPr>
              <a:t>Článek 2</a:t>
            </a:r>
            <a:endParaRPr lang="cs-CZ" sz="44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4400" dirty="0"/>
              <a:t>Smluvní strany této Úmluvy se dále zavazují, že budou </a:t>
            </a:r>
            <a:r>
              <a:rPr lang="cs-CZ" sz="4400" dirty="0">
                <a:solidFill>
                  <a:srgbClr val="FF0000"/>
                </a:solidFill>
              </a:rPr>
              <a:t>trestat každého, kdo</a:t>
            </a:r>
            <a:br>
              <a:rPr lang="cs-CZ" sz="4400" dirty="0"/>
            </a:br>
            <a:r>
              <a:rPr lang="cs-CZ" sz="4400" dirty="0"/>
              <a:t>1. </a:t>
            </a:r>
            <a:r>
              <a:rPr lang="cs-CZ" sz="4400" dirty="0">
                <a:solidFill>
                  <a:srgbClr val="FF0000"/>
                </a:solidFill>
              </a:rPr>
              <a:t>provozuje nebo spravuje nebo úmyslně financuje </a:t>
            </a:r>
            <a:r>
              <a:rPr lang="cs-CZ" sz="4400" dirty="0"/>
              <a:t>nebo se účastní na financování </a:t>
            </a:r>
            <a:r>
              <a:rPr lang="cs-CZ" sz="4400" dirty="0">
                <a:solidFill>
                  <a:srgbClr val="FF0000"/>
                </a:solidFill>
              </a:rPr>
              <a:t>nevěstince</a:t>
            </a:r>
            <a:r>
              <a:rPr lang="cs-CZ" sz="4400" dirty="0"/>
              <a:t>,</a:t>
            </a:r>
            <a:br>
              <a:rPr lang="cs-CZ" sz="4400" dirty="0"/>
            </a:br>
            <a:r>
              <a:rPr lang="cs-CZ" sz="4400" dirty="0"/>
              <a:t>2. </a:t>
            </a:r>
            <a:r>
              <a:rPr lang="cs-CZ" sz="4400" dirty="0">
                <a:solidFill>
                  <a:srgbClr val="FF0000"/>
                </a:solidFill>
              </a:rPr>
              <a:t>vědomě pronajímá </a:t>
            </a:r>
            <a:r>
              <a:rPr lang="cs-CZ" sz="4400" dirty="0"/>
              <a:t>nebo </a:t>
            </a:r>
            <a:r>
              <a:rPr lang="cs-CZ" sz="4400" dirty="0">
                <a:solidFill>
                  <a:srgbClr val="FF0000"/>
                </a:solidFill>
              </a:rPr>
              <a:t>najímá budovu </a:t>
            </a:r>
            <a:r>
              <a:rPr lang="cs-CZ" sz="4400" dirty="0"/>
              <a:t>nebo </a:t>
            </a:r>
            <a:r>
              <a:rPr lang="cs-CZ" sz="4400" dirty="0">
                <a:solidFill>
                  <a:srgbClr val="FF0000"/>
                </a:solidFill>
              </a:rPr>
              <a:t>jiné místo </a:t>
            </a:r>
            <a:r>
              <a:rPr lang="cs-CZ" sz="4400" dirty="0"/>
              <a:t>nebo </a:t>
            </a:r>
            <a:r>
              <a:rPr lang="cs-CZ" sz="4400" dirty="0">
                <a:solidFill>
                  <a:srgbClr val="FF0000"/>
                </a:solidFill>
              </a:rPr>
              <a:t>jejich část za účelem prostituce</a:t>
            </a:r>
            <a:r>
              <a:rPr lang="cs-CZ" sz="4400" dirty="0"/>
              <a:t> druhých osob.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59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FA6C2-EAB5-4E63-ADE3-09F21FBBD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Úmluva o POTLAČOVÁNÍ A ZRUŠENÍ OBCHODU S LIDMI A VYUŽIVÁNÍ PROSTITUCE DRUHÝCH OSOB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646F64-3351-466A-A18B-013A06EF8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Článek 6 </a:t>
            </a:r>
          </a:p>
          <a:p>
            <a:pPr marL="0" indent="0">
              <a:buNone/>
            </a:pPr>
            <a:r>
              <a:rPr lang="cs-CZ" dirty="0"/>
              <a:t>Každá smluvní strana této Úmluvy se zavazuje, že přijme </a:t>
            </a:r>
            <a:r>
              <a:rPr lang="cs-CZ" dirty="0">
                <a:solidFill>
                  <a:srgbClr val="FF0000"/>
                </a:solidFill>
              </a:rPr>
              <a:t>všechna nutná opatření ke změně nebo zrušení každého platného zákona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nařízení nebo administrativního postupu</a:t>
            </a:r>
            <a:r>
              <a:rPr lang="cs-CZ" dirty="0"/>
              <a:t>, podle nichž všechny osoby, které provozují nebo jsou podezřelé z provozování prostituce, se podrobují </a:t>
            </a:r>
            <a:r>
              <a:rPr lang="cs-CZ" dirty="0">
                <a:solidFill>
                  <a:srgbClr val="FF0000"/>
                </a:solidFill>
              </a:rPr>
              <a:t>speciální registraci</a:t>
            </a:r>
            <a:r>
              <a:rPr lang="cs-CZ" dirty="0"/>
              <a:t>, musí mít </a:t>
            </a:r>
            <a:r>
              <a:rPr lang="cs-CZ" dirty="0">
                <a:solidFill>
                  <a:srgbClr val="FF0000"/>
                </a:solidFill>
              </a:rPr>
              <a:t>speciální průkaz </a:t>
            </a:r>
            <a:r>
              <a:rPr lang="cs-CZ" dirty="0"/>
              <a:t>nebo </a:t>
            </a:r>
            <a:r>
              <a:rPr lang="cs-CZ" dirty="0">
                <a:solidFill>
                  <a:srgbClr val="FF0000"/>
                </a:solidFill>
              </a:rPr>
              <a:t>podléhají výjimečnému dozoru nebo ohlašovací povinnosti.</a:t>
            </a:r>
          </a:p>
        </p:txBody>
      </p:sp>
    </p:spTree>
    <p:extLst>
      <p:ext uri="{BB962C8B-B14F-4D97-AF65-F5344CB8AC3E}">
        <p14:creationId xmlns:p14="http://schemas.microsoft.com/office/powerpoint/2010/main" val="3191604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21942" y="195309"/>
            <a:ext cx="11825056" cy="66626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Cíle, které si tato úmluva stanovuje jsou dnes již zakotveny v mnoha jiných mezinárodními či evropskými právními předpisy např.: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Evropskou úmluvu o vydávání (Paříž 1957) </a:t>
            </a:r>
            <a:r>
              <a:rPr lang="cs-CZ" dirty="0"/>
              <a:t>s jejími dvěma dodatkovými protokoly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Evropskou úmluvu o vzájemné pomoci ve věcech trestních (Štrasburk 1959)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Evropskou úmluvu o ochraně lidských práv a základních svobod z roku 1950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Úmluvou o právech dítěte z roku 1989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Mezinárodní úmluvou o odstranění všech forem diskriminace žen z roku 1979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Mezinárodní úmluvou o potírání obchodu s ženami a dětmi z roku 1921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Mezinárodní úmluvou o potírání obchodu zletilými ženami z roku 1933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případě </a:t>
            </a:r>
            <a:r>
              <a:rPr lang="cs-CZ" dirty="0">
                <a:solidFill>
                  <a:srgbClr val="FF0000"/>
                </a:solidFill>
              </a:rPr>
              <a:t>vnitrostátního práva </a:t>
            </a:r>
            <a:r>
              <a:rPr lang="cs-CZ" dirty="0"/>
              <a:t>jako </a:t>
            </a:r>
            <a:r>
              <a:rPr lang="cs-CZ" dirty="0">
                <a:solidFill>
                  <a:srgbClr val="FF0000"/>
                </a:solidFill>
              </a:rPr>
              <a:t>trestné činy kuplířství </a:t>
            </a:r>
            <a:r>
              <a:rPr lang="cs-CZ" dirty="0"/>
              <a:t>(§ 189 </a:t>
            </a:r>
            <a:r>
              <a:rPr lang="cs-CZ" dirty="0" err="1"/>
              <a:t>tr</a:t>
            </a:r>
            <a:r>
              <a:rPr lang="cs-CZ" dirty="0"/>
              <a:t>. zák.),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		            		obchod s lidmi</a:t>
            </a:r>
            <a:r>
              <a:rPr lang="cs-CZ" dirty="0"/>
              <a:t> (§168 odst. 2 písm. a) </a:t>
            </a:r>
            <a:r>
              <a:rPr lang="cs-CZ" dirty="0" err="1"/>
              <a:t>tr</a:t>
            </a:r>
            <a:r>
              <a:rPr lang="cs-CZ" dirty="0"/>
              <a:t>. zák.), </a:t>
            </a:r>
          </a:p>
          <a:p>
            <a:r>
              <a:rPr lang="cs-CZ" dirty="0"/>
              <a:t>případně </a:t>
            </a:r>
            <a:r>
              <a:rPr lang="cs-CZ" dirty="0">
                <a:solidFill>
                  <a:srgbClr val="FF0000"/>
                </a:solidFill>
              </a:rPr>
              <a:t>správního práva </a:t>
            </a:r>
            <a:r>
              <a:rPr lang="cs-CZ" dirty="0"/>
              <a:t>jako </a:t>
            </a:r>
            <a:r>
              <a:rPr lang="cs-CZ" dirty="0">
                <a:solidFill>
                  <a:srgbClr val="FF0000"/>
                </a:solidFill>
              </a:rPr>
              <a:t>přestupek vzbuzení veřejného pohoršení </a:t>
            </a:r>
            <a:r>
              <a:rPr lang="cs-CZ" dirty="0"/>
              <a:t>(§ 5 odst. 1 písm. e) zákona č. 251/2016 Sb., o některých přestupcích) </a:t>
            </a:r>
          </a:p>
          <a:p>
            <a:r>
              <a:rPr lang="cs-CZ" dirty="0">
                <a:solidFill>
                  <a:srgbClr val="FF0000"/>
                </a:solidFill>
              </a:rPr>
              <a:t>porušení obecně závazné vyhlášky obce </a:t>
            </a:r>
            <a:r>
              <a:rPr lang="cs-CZ" dirty="0"/>
              <a:t>(§ 4 téhož zákona)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18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9672" y="271849"/>
            <a:ext cx="10982037" cy="1458097"/>
          </a:xfrm>
        </p:spPr>
        <p:txBody>
          <a:bodyPr>
            <a:normAutofit/>
          </a:bodyPr>
          <a:lstStyle/>
          <a:p>
            <a:pPr algn="just"/>
            <a:r>
              <a:rPr lang="cs-CZ" sz="3200" dirty="0"/>
              <a:t>Vypovězení úmluvy o POTLAČOVÁNÍ A ZRUŠENÍ OBCHODU S LIDMI A VYUŽIVÁNÍ PROSTITUCE DRUHÝCH OSOB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29671" y="1729945"/>
            <a:ext cx="11299572" cy="497269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600" dirty="0">
                <a:solidFill>
                  <a:srgbClr val="FF0000"/>
                </a:solidFill>
              </a:rPr>
              <a:t>není v rozporu </a:t>
            </a:r>
            <a:r>
              <a:rPr lang="cs-CZ" sz="2600" dirty="0"/>
              <a:t>s obecně uznávanými zásadami mezinárodního práva, jakož i se závazky, které pro Českou republiku vyplývají z jiných mezinárodních smluv, jimiž je vázána</a:t>
            </a:r>
          </a:p>
          <a:p>
            <a:pPr>
              <a:lnSpc>
                <a:spcPct val="150000"/>
              </a:lnSpc>
            </a:pPr>
            <a:r>
              <a:rPr lang="cs-CZ" sz="2600" dirty="0">
                <a:solidFill>
                  <a:srgbClr val="FF0000"/>
                </a:solidFill>
              </a:rPr>
              <a:t>se nedotýká závazků z členství České republiky v Evropské unii </a:t>
            </a:r>
            <a:endParaRPr lang="cs-CZ" sz="2600" dirty="0"/>
          </a:p>
          <a:p>
            <a:pPr>
              <a:lnSpc>
                <a:spcPct val="150000"/>
              </a:lnSpc>
            </a:pPr>
            <a:r>
              <a:rPr lang="cs-CZ" sz="2600" dirty="0"/>
              <a:t>Úmluva </a:t>
            </a:r>
            <a:r>
              <a:rPr lang="cs-CZ" sz="2600" dirty="0">
                <a:solidFill>
                  <a:srgbClr val="FF0000"/>
                </a:solidFill>
              </a:rPr>
              <a:t>nebyla</a:t>
            </a:r>
            <a:r>
              <a:rPr lang="cs-CZ" sz="2600" dirty="0"/>
              <a:t> vyhlášena </a:t>
            </a:r>
            <a:r>
              <a:rPr lang="cs-CZ" sz="2600" dirty="0">
                <a:solidFill>
                  <a:srgbClr val="FF0000"/>
                </a:solidFill>
              </a:rPr>
              <a:t>ve sbírce zákonů, </a:t>
            </a:r>
            <a:r>
              <a:rPr lang="cs-CZ" sz="2600" dirty="0"/>
              <a:t>nevyžádá </a:t>
            </a:r>
            <a:r>
              <a:rPr lang="cs-CZ" sz="2600" dirty="0">
                <a:solidFill>
                  <a:srgbClr val="FF0000"/>
                </a:solidFill>
              </a:rPr>
              <a:t>žádné výdaje </a:t>
            </a:r>
            <a:r>
              <a:rPr lang="cs-CZ" sz="2600" dirty="0"/>
              <a:t>ze státního rozpočtu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</a:rPr>
              <a:t>článek 25</a:t>
            </a:r>
            <a:r>
              <a:rPr lang="cs-CZ" dirty="0"/>
              <a:t>… smluvní strana této Úmluvy ji může vypovědět </a:t>
            </a:r>
            <a:r>
              <a:rPr lang="cs-CZ" dirty="0">
                <a:solidFill>
                  <a:srgbClr val="FF0000"/>
                </a:solidFill>
              </a:rPr>
              <a:t>písemným sdělením </a:t>
            </a:r>
            <a:r>
              <a:rPr lang="cs-CZ" dirty="0"/>
              <a:t>zaslaným </a:t>
            </a:r>
            <a:r>
              <a:rPr lang="cs-CZ" dirty="0">
                <a:solidFill>
                  <a:srgbClr val="FF0000"/>
                </a:solidFill>
              </a:rPr>
              <a:t>generálnímu tajemníkovi </a:t>
            </a:r>
            <a:r>
              <a:rPr lang="cs-CZ" dirty="0"/>
              <a:t>Organizace spojených národů</a:t>
            </a:r>
            <a:br>
              <a:rPr lang="cs-CZ" dirty="0"/>
            </a:br>
            <a:r>
              <a:rPr lang="cs-CZ" dirty="0"/>
              <a:t>Výpověď nabude pro vypovídající stranu účinnosti za </a:t>
            </a:r>
            <a:r>
              <a:rPr lang="cs-CZ" dirty="0">
                <a:solidFill>
                  <a:srgbClr val="FF0000"/>
                </a:solidFill>
              </a:rPr>
              <a:t>jeden rok po dni</a:t>
            </a:r>
            <a:r>
              <a:rPr lang="cs-CZ" dirty="0"/>
              <a:t>, kdy generální tajemník obdržel toto sdělení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33005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10408" y="2685856"/>
            <a:ext cx="10364451" cy="1596177"/>
          </a:xfrm>
        </p:spPr>
        <p:txBody>
          <a:bodyPr/>
          <a:lstStyle/>
          <a:p>
            <a:r>
              <a:rPr lang="cs-CZ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3038090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3969</TotalTime>
  <Words>647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Eva Horáková-Piráti</vt:lpstr>
      <vt:lpstr>Úmluva o POTLAČOVÁNÍ A ZRUŠENÍ OBCHODU S LIDMI A VYUŽIVÁNÍ PROSTITUCE DRUHÝCH OSOB </vt:lpstr>
      <vt:lpstr>Co je na Úmluvě o POTLAČOVÁNÍ A ZRUŠENÍ OBCHODU S LIDMI A VYUŽIVÁNÍ PROSTITUCE DRUHÝCH OSOB tak kontroverzního?</vt:lpstr>
      <vt:lpstr>Úmluva o POTLAČOVÁNÍ A ZRUŠENÍ OBCHODU S LIDMI A VYUŽIVÁNÍ PROSTITUCE DRUHÝCH OSOB </vt:lpstr>
      <vt:lpstr>Úmluva o POTLAČOVÁNÍ A ZRUŠENÍ OBCHODU S LIDMI A VYUŽIVÁNÍ PROSTITUCE DRUHÝCH OSOB </vt:lpstr>
      <vt:lpstr>Prezentace aplikace PowerPoint</vt:lpstr>
      <vt:lpstr>Vypovězení úmluvy o POTLAČOVÁNÍ A ZRUŠENÍ OBCHODU S LIDMI A VYUŽIVÁNÍ PROSTITUCE DRUHÝCH OSOB </vt:lpstr>
      <vt:lpstr>Děkuji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Horáková Eva (ZHMP)</dc:creator>
  <cp:lastModifiedBy>ewa danis</cp:lastModifiedBy>
  <cp:revision>40</cp:revision>
  <dcterms:created xsi:type="dcterms:W3CDTF">2020-04-27T13:22:04Z</dcterms:created>
  <dcterms:modified xsi:type="dcterms:W3CDTF">2020-06-18T06:50:48Z</dcterms:modified>
</cp:coreProperties>
</file>